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Monterchi Serif Bold" panose="020B0604020202020204" charset="0"/>
      <p:regular r:id="rId26"/>
    </p:embeddedFont>
    <p:embeddedFont>
      <p:font typeface="Roboto" panose="02000000000000000000" pitchFamily="2" charset="0"/>
      <p:regular r:id="rId27"/>
      <p:bold r:id="rId28"/>
      <p:italic r:id="rId29"/>
      <p:boldItalic r:id="rId30"/>
    </p:embeddedFont>
    <p:embeddedFont>
      <p:font typeface="Roboto Bold" panose="02000000000000000000" charset="0"/>
      <p:regular r:id="rId31"/>
    </p:embeddedFont>
    <p:embeddedFont>
      <p:font typeface="Roboto Bold Italics" panose="020B0604020202020204" charset="0"/>
      <p:regular r:id="rId32"/>
    </p:embeddedFont>
    <p:embeddedFont>
      <p:font typeface="Roboto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3B44E-B56B-409D-8FD1-95EA05D438E5}" type="datetimeFigureOut">
              <a:rPr lang="en-US" smtClean="0"/>
              <a:t>6/3/2025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E40A6-66FB-411A-A344-B8F0EF6E4A11}" type="slidenum">
              <a:rPr lang="en-US" smtClean="0"/>
              <a:t>‹Nº›</a:t>
            </a:fld>
            <a:endParaRPr lang="en-US"/>
          </a:p>
        </p:txBody>
      </p:sp>
    </p:spTree>
    <p:extLst>
      <p:ext uri="{BB962C8B-B14F-4D97-AF65-F5344CB8AC3E}">
        <p14:creationId xmlns:p14="http://schemas.microsoft.com/office/powerpoint/2010/main" val="2193055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2661158" y="2013784"/>
            <a:ext cx="12965683" cy="1519131"/>
          </a:xfrm>
          <a:prstGeom prst="rect">
            <a:avLst/>
          </a:prstGeom>
        </p:spPr>
        <p:txBody>
          <a:bodyPr lIns="0" tIns="0" rIns="0" bIns="0" rtlCol="0" anchor="t">
            <a:spAutoFit/>
          </a:bodyPr>
          <a:lstStyle/>
          <a:p>
            <a:pPr marL="0" lvl="0" indent="0" algn="ctr">
              <a:lnSpc>
                <a:spcPts val="11088"/>
              </a:lnSpc>
            </a:pPr>
            <a:r>
              <a:rPr lang="en-US" sz="12458" b="1" spc="398" dirty="0">
                <a:solidFill>
                  <a:srgbClr val="365B6D"/>
                </a:solidFill>
                <a:latin typeface="Monterchi Serif Bold"/>
                <a:ea typeface="Monterchi Serif Bold"/>
                <a:cs typeface="Monterchi Serif Bold"/>
                <a:sym typeface="Monterchi Serif Bold"/>
              </a:rPr>
              <a:t>PROYECTO DE</a:t>
            </a:r>
          </a:p>
        </p:txBody>
      </p:sp>
      <p:sp>
        <p:nvSpPr>
          <p:cNvPr id="3" name="TextBox 3"/>
          <p:cNvSpPr txBox="1"/>
          <p:nvPr/>
        </p:nvSpPr>
        <p:spPr>
          <a:xfrm>
            <a:off x="2741781" y="3453042"/>
            <a:ext cx="12965683" cy="3048591"/>
          </a:xfrm>
          <a:prstGeom prst="rect">
            <a:avLst/>
          </a:prstGeom>
        </p:spPr>
        <p:txBody>
          <a:bodyPr lIns="0" tIns="0" rIns="0" bIns="0" rtlCol="0" anchor="t">
            <a:spAutoFit/>
          </a:bodyPr>
          <a:lstStyle/>
          <a:p>
            <a:pPr marL="0" lvl="0" indent="0" algn="ctr">
              <a:lnSpc>
                <a:spcPts val="7707"/>
              </a:lnSpc>
            </a:pPr>
            <a:r>
              <a:rPr lang="en-US" sz="8659" b="1" spc="277" dirty="0">
                <a:solidFill>
                  <a:srgbClr val="6C9286"/>
                </a:solidFill>
                <a:latin typeface="Monterchi Serif Bold"/>
                <a:ea typeface="Monterchi Serif Bold"/>
                <a:cs typeface="Monterchi Serif Bold"/>
                <a:sym typeface="Monterchi Serif Bold"/>
              </a:rPr>
              <a:t>HERRAMIENTAS PARA LA INTELIGENCIA ARTIFICAL </a:t>
            </a:r>
          </a:p>
        </p:txBody>
      </p:sp>
      <p:grpSp>
        <p:nvGrpSpPr>
          <p:cNvPr id="4" name="Group 4"/>
          <p:cNvGrpSpPr/>
          <p:nvPr/>
        </p:nvGrpSpPr>
        <p:grpSpPr>
          <a:xfrm>
            <a:off x="1136083" y="721474"/>
            <a:ext cx="3598580" cy="4114800"/>
            <a:chOff x="0" y="0"/>
            <a:chExt cx="4798106" cy="5486400"/>
          </a:xfrm>
        </p:grpSpPr>
        <p:grpSp>
          <p:nvGrpSpPr>
            <p:cNvPr id="5" name="Group 5"/>
            <p:cNvGrpSpPr/>
            <p:nvPr/>
          </p:nvGrpSpPr>
          <p:grpSpPr>
            <a:xfrm>
              <a:off x="0" y="359656"/>
              <a:ext cx="4798106" cy="314368"/>
              <a:chOff x="0" y="0"/>
              <a:chExt cx="947774" cy="62097"/>
            </a:xfrm>
          </p:grpSpPr>
          <p:sp>
            <p:nvSpPr>
              <p:cNvPr id="6" name="Freeform 6"/>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365B6D"/>
              </a:solidFill>
              <a:ln cap="sq">
                <a:noFill/>
                <a:prstDash val="solid"/>
                <a:miter/>
              </a:ln>
            </p:spPr>
          </p:sp>
          <p:sp>
            <p:nvSpPr>
              <p:cNvPr id="7" name="TextBox 7"/>
              <p:cNvSpPr txBox="1"/>
              <p:nvPr/>
            </p:nvSpPr>
            <p:spPr>
              <a:xfrm>
                <a:off x="0" y="-28575"/>
                <a:ext cx="947774" cy="90672"/>
              </a:xfrm>
              <a:prstGeom prst="rect">
                <a:avLst/>
              </a:prstGeom>
            </p:spPr>
            <p:txBody>
              <a:bodyPr lIns="50800" tIns="50800" rIns="50800" bIns="50800" rtlCol="0" anchor="ctr"/>
              <a:lstStyle/>
              <a:p>
                <a:pPr algn="ctr">
                  <a:lnSpc>
                    <a:spcPts val="2921"/>
                  </a:lnSpc>
                </a:pPr>
                <a:endParaRPr/>
              </a:p>
            </p:txBody>
          </p:sp>
        </p:grpSp>
        <p:grpSp>
          <p:nvGrpSpPr>
            <p:cNvPr id="8" name="Group 8"/>
            <p:cNvGrpSpPr/>
            <p:nvPr/>
          </p:nvGrpSpPr>
          <p:grpSpPr>
            <a:xfrm>
              <a:off x="0" y="925401"/>
              <a:ext cx="3675307" cy="314368"/>
              <a:chOff x="0" y="0"/>
              <a:chExt cx="725987" cy="62097"/>
            </a:xfrm>
          </p:grpSpPr>
          <p:sp>
            <p:nvSpPr>
              <p:cNvPr id="9" name="Freeform 9"/>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365B6D"/>
              </a:solidFill>
              <a:ln cap="sq">
                <a:noFill/>
                <a:prstDash val="solid"/>
                <a:miter/>
              </a:ln>
            </p:spPr>
          </p:sp>
          <p:sp>
            <p:nvSpPr>
              <p:cNvPr id="10" name="TextBox 10"/>
              <p:cNvSpPr txBox="1"/>
              <p:nvPr/>
            </p:nvSpPr>
            <p:spPr>
              <a:xfrm>
                <a:off x="0" y="-28575"/>
                <a:ext cx="725987" cy="90672"/>
              </a:xfrm>
              <a:prstGeom prst="rect">
                <a:avLst/>
              </a:prstGeom>
            </p:spPr>
            <p:txBody>
              <a:bodyPr lIns="50800" tIns="50800" rIns="50800" bIns="50800" rtlCol="0" anchor="ctr"/>
              <a:lstStyle/>
              <a:p>
                <a:pPr algn="ctr">
                  <a:lnSpc>
                    <a:spcPts val="2921"/>
                  </a:lnSpc>
                </a:pPr>
                <a:endParaRPr/>
              </a:p>
            </p:txBody>
          </p:sp>
        </p:grpSp>
        <p:grpSp>
          <p:nvGrpSpPr>
            <p:cNvPr id="11" name="Group 11"/>
            <p:cNvGrpSpPr/>
            <p:nvPr/>
          </p:nvGrpSpPr>
          <p:grpSpPr>
            <a:xfrm rot="-5400000">
              <a:off x="-650594" y="1538808"/>
              <a:ext cx="3391984" cy="314368"/>
              <a:chOff x="0" y="0"/>
              <a:chExt cx="670022" cy="62097"/>
            </a:xfrm>
          </p:grpSpPr>
          <p:sp>
            <p:nvSpPr>
              <p:cNvPr id="12" name="Freeform 12"/>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365B6D"/>
              </a:solidFill>
              <a:ln cap="sq">
                <a:noFill/>
                <a:prstDash val="solid"/>
                <a:miter/>
              </a:ln>
            </p:spPr>
          </p:sp>
          <p:sp>
            <p:nvSpPr>
              <p:cNvPr id="13" name="TextBox 13"/>
              <p:cNvSpPr txBox="1"/>
              <p:nvPr/>
            </p:nvSpPr>
            <p:spPr>
              <a:xfrm>
                <a:off x="0" y="-28575"/>
                <a:ext cx="670022" cy="90672"/>
              </a:xfrm>
              <a:prstGeom prst="rect">
                <a:avLst/>
              </a:prstGeom>
            </p:spPr>
            <p:txBody>
              <a:bodyPr lIns="50800" tIns="50800" rIns="50800" bIns="50800" rtlCol="0" anchor="ctr"/>
              <a:lstStyle/>
              <a:p>
                <a:pPr algn="ctr">
                  <a:lnSpc>
                    <a:spcPts val="2921"/>
                  </a:lnSpc>
                </a:pPr>
                <a:endParaRPr/>
              </a:p>
            </p:txBody>
          </p:sp>
        </p:grpSp>
        <p:grpSp>
          <p:nvGrpSpPr>
            <p:cNvPr id="14" name="Group 14"/>
            <p:cNvGrpSpPr/>
            <p:nvPr/>
          </p:nvGrpSpPr>
          <p:grpSpPr>
            <a:xfrm rot="-5400000">
              <a:off x="-2123316" y="3048717"/>
              <a:ext cx="4560999" cy="314368"/>
              <a:chOff x="0" y="0"/>
              <a:chExt cx="900938" cy="62097"/>
            </a:xfrm>
          </p:grpSpPr>
          <p:sp>
            <p:nvSpPr>
              <p:cNvPr id="15" name="Freeform 15"/>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365B6D"/>
              </a:solidFill>
              <a:ln cap="sq">
                <a:noFill/>
                <a:prstDash val="solid"/>
                <a:miter/>
              </a:ln>
            </p:spPr>
          </p:sp>
          <p:sp>
            <p:nvSpPr>
              <p:cNvPr id="16" name="TextBox 16"/>
              <p:cNvSpPr txBox="1"/>
              <p:nvPr/>
            </p:nvSpPr>
            <p:spPr>
              <a:xfrm>
                <a:off x="0" y="-28575"/>
                <a:ext cx="900938" cy="90672"/>
              </a:xfrm>
              <a:prstGeom prst="rect">
                <a:avLst/>
              </a:prstGeom>
            </p:spPr>
            <p:txBody>
              <a:bodyPr lIns="50800" tIns="50800" rIns="50800" bIns="50800" rtlCol="0" anchor="ctr"/>
              <a:lstStyle/>
              <a:p>
                <a:pPr algn="ctr">
                  <a:lnSpc>
                    <a:spcPts val="2921"/>
                  </a:lnSpc>
                </a:pPr>
                <a:endParaRPr/>
              </a:p>
            </p:txBody>
          </p:sp>
        </p:grpSp>
      </p:grpSp>
      <p:grpSp>
        <p:nvGrpSpPr>
          <p:cNvPr id="17" name="Group 17"/>
          <p:cNvGrpSpPr/>
          <p:nvPr/>
        </p:nvGrpSpPr>
        <p:grpSpPr>
          <a:xfrm rot="-10800000">
            <a:off x="13605221" y="5319624"/>
            <a:ext cx="3598580" cy="4114800"/>
            <a:chOff x="0" y="0"/>
            <a:chExt cx="4798106" cy="5486400"/>
          </a:xfrm>
        </p:grpSpPr>
        <p:grpSp>
          <p:nvGrpSpPr>
            <p:cNvPr id="18" name="Group 18"/>
            <p:cNvGrpSpPr/>
            <p:nvPr/>
          </p:nvGrpSpPr>
          <p:grpSpPr>
            <a:xfrm>
              <a:off x="0" y="359656"/>
              <a:ext cx="4798106" cy="314368"/>
              <a:chOff x="0" y="0"/>
              <a:chExt cx="947774" cy="62097"/>
            </a:xfrm>
          </p:grpSpPr>
          <p:sp>
            <p:nvSpPr>
              <p:cNvPr id="19" name="Freeform 19"/>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20" name="TextBox 20"/>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1" name="Group 21"/>
            <p:cNvGrpSpPr/>
            <p:nvPr/>
          </p:nvGrpSpPr>
          <p:grpSpPr>
            <a:xfrm>
              <a:off x="0" y="925401"/>
              <a:ext cx="3675307" cy="314368"/>
              <a:chOff x="0" y="0"/>
              <a:chExt cx="725987" cy="62097"/>
            </a:xfrm>
          </p:grpSpPr>
          <p:sp>
            <p:nvSpPr>
              <p:cNvPr id="22" name="Freeform 22"/>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23" name="TextBox 23"/>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4" name="Group 24"/>
            <p:cNvGrpSpPr/>
            <p:nvPr/>
          </p:nvGrpSpPr>
          <p:grpSpPr>
            <a:xfrm rot="-5400000">
              <a:off x="-650594" y="1538808"/>
              <a:ext cx="3391984" cy="314368"/>
              <a:chOff x="0" y="0"/>
              <a:chExt cx="670022" cy="62097"/>
            </a:xfrm>
          </p:grpSpPr>
          <p:sp>
            <p:nvSpPr>
              <p:cNvPr id="25" name="Freeform 25"/>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26" name="TextBox 26"/>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7" name="Group 27"/>
            <p:cNvGrpSpPr/>
            <p:nvPr/>
          </p:nvGrpSpPr>
          <p:grpSpPr>
            <a:xfrm rot="-5400000">
              <a:off x="-2123316" y="3048717"/>
              <a:ext cx="4560999" cy="314368"/>
              <a:chOff x="0" y="0"/>
              <a:chExt cx="900938" cy="62097"/>
            </a:xfrm>
          </p:grpSpPr>
          <p:sp>
            <p:nvSpPr>
              <p:cNvPr id="28" name="Freeform 28"/>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29" name="TextBox 29"/>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grpSp>
        <p:nvGrpSpPr>
          <p:cNvPr id="30" name="Group 30"/>
          <p:cNvGrpSpPr/>
          <p:nvPr/>
        </p:nvGrpSpPr>
        <p:grpSpPr>
          <a:xfrm rot="-5400000">
            <a:off x="1126558" y="5307992"/>
            <a:ext cx="3598580" cy="4114800"/>
            <a:chOff x="0" y="0"/>
            <a:chExt cx="4798106" cy="5486400"/>
          </a:xfrm>
        </p:grpSpPr>
        <p:grpSp>
          <p:nvGrpSpPr>
            <p:cNvPr id="31" name="Group 31"/>
            <p:cNvGrpSpPr/>
            <p:nvPr/>
          </p:nvGrpSpPr>
          <p:grpSpPr>
            <a:xfrm>
              <a:off x="0" y="359656"/>
              <a:ext cx="4798106" cy="314368"/>
              <a:chOff x="0" y="0"/>
              <a:chExt cx="947774" cy="62097"/>
            </a:xfrm>
          </p:grpSpPr>
          <p:sp>
            <p:nvSpPr>
              <p:cNvPr id="32" name="Freeform 32"/>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33" name="TextBox 33"/>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34" name="Group 34"/>
            <p:cNvGrpSpPr/>
            <p:nvPr/>
          </p:nvGrpSpPr>
          <p:grpSpPr>
            <a:xfrm>
              <a:off x="0" y="925401"/>
              <a:ext cx="3675307" cy="314368"/>
              <a:chOff x="0" y="0"/>
              <a:chExt cx="725987" cy="62097"/>
            </a:xfrm>
          </p:grpSpPr>
          <p:sp>
            <p:nvSpPr>
              <p:cNvPr id="35" name="Freeform 35"/>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36" name="TextBox 36"/>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37" name="Group 37"/>
            <p:cNvGrpSpPr/>
            <p:nvPr/>
          </p:nvGrpSpPr>
          <p:grpSpPr>
            <a:xfrm rot="-5400000">
              <a:off x="-650594" y="1538808"/>
              <a:ext cx="3391984" cy="314368"/>
              <a:chOff x="0" y="0"/>
              <a:chExt cx="670022" cy="62097"/>
            </a:xfrm>
          </p:grpSpPr>
          <p:sp>
            <p:nvSpPr>
              <p:cNvPr id="38" name="Freeform 38"/>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39" name="TextBox 39"/>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40" name="Group 40"/>
            <p:cNvGrpSpPr/>
            <p:nvPr/>
          </p:nvGrpSpPr>
          <p:grpSpPr>
            <a:xfrm rot="-5400000">
              <a:off x="-2123316" y="3048717"/>
              <a:ext cx="4560999" cy="314368"/>
              <a:chOff x="0" y="0"/>
              <a:chExt cx="900938" cy="62097"/>
            </a:xfrm>
          </p:grpSpPr>
          <p:sp>
            <p:nvSpPr>
              <p:cNvPr id="41" name="Freeform 41"/>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42" name="TextBox 42"/>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grpSp>
        <p:nvGrpSpPr>
          <p:cNvPr id="43" name="Group 43"/>
          <p:cNvGrpSpPr/>
          <p:nvPr/>
        </p:nvGrpSpPr>
        <p:grpSpPr>
          <a:xfrm rot="5400000">
            <a:off x="13614746" y="733106"/>
            <a:ext cx="3598580" cy="4114800"/>
            <a:chOff x="0" y="0"/>
            <a:chExt cx="4798106" cy="5486400"/>
          </a:xfrm>
        </p:grpSpPr>
        <p:grpSp>
          <p:nvGrpSpPr>
            <p:cNvPr id="44" name="Group 44"/>
            <p:cNvGrpSpPr/>
            <p:nvPr/>
          </p:nvGrpSpPr>
          <p:grpSpPr>
            <a:xfrm>
              <a:off x="0" y="359656"/>
              <a:ext cx="4798106" cy="314368"/>
              <a:chOff x="0" y="0"/>
              <a:chExt cx="947774" cy="62097"/>
            </a:xfrm>
          </p:grpSpPr>
          <p:sp>
            <p:nvSpPr>
              <p:cNvPr id="45" name="Freeform 45"/>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365B6D"/>
              </a:solidFill>
              <a:ln cap="sq">
                <a:noFill/>
                <a:prstDash val="solid"/>
                <a:miter/>
              </a:ln>
            </p:spPr>
          </p:sp>
          <p:sp>
            <p:nvSpPr>
              <p:cNvPr id="46" name="TextBox 46"/>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47" name="Group 47"/>
            <p:cNvGrpSpPr/>
            <p:nvPr/>
          </p:nvGrpSpPr>
          <p:grpSpPr>
            <a:xfrm>
              <a:off x="0" y="925401"/>
              <a:ext cx="3675307" cy="314368"/>
              <a:chOff x="0" y="0"/>
              <a:chExt cx="725987" cy="62097"/>
            </a:xfrm>
          </p:grpSpPr>
          <p:sp>
            <p:nvSpPr>
              <p:cNvPr id="48" name="Freeform 48"/>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365B6D"/>
              </a:solidFill>
              <a:ln cap="sq">
                <a:noFill/>
                <a:prstDash val="solid"/>
                <a:miter/>
              </a:ln>
            </p:spPr>
          </p:sp>
          <p:sp>
            <p:nvSpPr>
              <p:cNvPr id="49" name="TextBox 49"/>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0" name="Group 50"/>
            <p:cNvGrpSpPr/>
            <p:nvPr/>
          </p:nvGrpSpPr>
          <p:grpSpPr>
            <a:xfrm rot="-5400000">
              <a:off x="-650594" y="1538808"/>
              <a:ext cx="3391984" cy="314368"/>
              <a:chOff x="0" y="0"/>
              <a:chExt cx="670022" cy="62097"/>
            </a:xfrm>
          </p:grpSpPr>
          <p:sp>
            <p:nvSpPr>
              <p:cNvPr id="51" name="Freeform 51"/>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365B6D"/>
              </a:solidFill>
              <a:ln cap="sq">
                <a:noFill/>
                <a:prstDash val="solid"/>
                <a:miter/>
              </a:ln>
            </p:spPr>
          </p:sp>
          <p:sp>
            <p:nvSpPr>
              <p:cNvPr id="52" name="TextBox 52"/>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3" name="Group 53"/>
            <p:cNvGrpSpPr/>
            <p:nvPr/>
          </p:nvGrpSpPr>
          <p:grpSpPr>
            <a:xfrm rot="-5400000">
              <a:off x="-2123316" y="3048717"/>
              <a:ext cx="4560999" cy="314368"/>
              <a:chOff x="0" y="0"/>
              <a:chExt cx="900938" cy="62097"/>
            </a:xfrm>
          </p:grpSpPr>
          <p:sp>
            <p:nvSpPr>
              <p:cNvPr id="54" name="Freeform 54"/>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365B6D"/>
              </a:solidFill>
              <a:ln cap="sq">
                <a:noFill/>
                <a:prstDash val="solid"/>
                <a:miter/>
              </a:ln>
            </p:spPr>
          </p:sp>
          <p:sp>
            <p:nvSpPr>
              <p:cNvPr id="55" name="TextBox 55"/>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sp>
        <p:nvSpPr>
          <p:cNvPr id="56" name="TextBox 56"/>
          <p:cNvSpPr txBox="1"/>
          <p:nvPr/>
        </p:nvSpPr>
        <p:spPr>
          <a:xfrm>
            <a:off x="4323047" y="6583255"/>
            <a:ext cx="4820953" cy="913806"/>
          </a:xfrm>
          <a:prstGeom prst="rect">
            <a:avLst/>
          </a:prstGeom>
        </p:spPr>
        <p:txBody>
          <a:bodyPr lIns="0" tIns="0" rIns="0" bIns="0" rtlCol="0" anchor="t">
            <a:spAutoFit/>
          </a:bodyPr>
          <a:lstStyle/>
          <a:p>
            <a:pPr marL="0" lvl="0" indent="0" algn="ctr">
              <a:lnSpc>
                <a:spcPts val="6661"/>
              </a:lnSpc>
              <a:spcBef>
                <a:spcPct val="0"/>
              </a:spcBef>
            </a:pPr>
            <a:r>
              <a:rPr lang="en-US" sz="7484" b="1">
                <a:solidFill>
                  <a:srgbClr val="365B6D"/>
                </a:solidFill>
                <a:latin typeface="Monterchi Serif Bold"/>
                <a:ea typeface="Monterchi Serif Bold"/>
                <a:cs typeface="Monterchi Serif Bold"/>
                <a:sym typeface="Monterchi Serif Bold"/>
              </a:rPr>
              <a:t>Estudiante</a:t>
            </a:r>
          </a:p>
        </p:txBody>
      </p:sp>
      <p:sp>
        <p:nvSpPr>
          <p:cNvPr id="57" name="TextBox 57"/>
          <p:cNvSpPr txBox="1"/>
          <p:nvPr/>
        </p:nvSpPr>
        <p:spPr>
          <a:xfrm>
            <a:off x="9146318" y="6475018"/>
            <a:ext cx="3199671" cy="842684"/>
          </a:xfrm>
          <a:prstGeom prst="rect">
            <a:avLst/>
          </a:prstGeom>
        </p:spPr>
        <p:txBody>
          <a:bodyPr lIns="0" tIns="0" rIns="0" bIns="0" rtlCol="0" anchor="t">
            <a:spAutoFit/>
          </a:bodyPr>
          <a:lstStyle/>
          <a:p>
            <a:pPr algn="ctr">
              <a:lnSpc>
                <a:spcPts val="3341"/>
              </a:lnSpc>
            </a:pPr>
            <a:r>
              <a:rPr lang="en-US" sz="2439" spc="-9" dirty="0" err="1">
                <a:solidFill>
                  <a:srgbClr val="6C9286"/>
                </a:solidFill>
                <a:latin typeface="Roboto"/>
                <a:ea typeface="Roboto"/>
                <a:cs typeface="Roboto"/>
                <a:sym typeface="Roboto"/>
              </a:rPr>
              <a:t>Jhordan</a:t>
            </a:r>
            <a:r>
              <a:rPr lang="en-US" sz="2439" spc="-9" dirty="0">
                <a:solidFill>
                  <a:srgbClr val="6C9286"/>
                </a:solidFill>
                <a:latin typeface="Roboto"/>
                <a:ea typeface="Roboto"/>
                <a:cs typeface="Roboto"/>
                <a:sym typeface="Roboto"/>
              </a:rPr>
              <a:t> </a:t>
            </a:r>
            <a:r>
              <a:rPr lang="en-US" sz="2439" spc="-9" dirty="0" err="1">
                <a:solidFill>
                  <a:srgbClr val="6C9286"/>
                </a:solidFill>
                <a:latin typeface="Roboto"/>
                <a:ea typeface="Roboto"/>
                <a:cs typeface="Roboto"/>
                <a:sym typeface="Roboto"/>
              </a:rPr>
              <a:t>Kriss</a:t>
            </a:r>
            <a:r>
              <a:rPr lang="en-US" sz="2439" spc="-9" dirty="0">
                <a:solidFill>
                  <a:srgbClr val="6C9286"/>
                </a:solidFill>
                <a:latin typeface="Roboto"/>
                <a:ea typeface="Roboto"/>
                <a:cs typeface="Roboto"/>
                <a:sym typeface="Roboto"/>
              </a:rPr>
              <a:t> Bustamante Solano</a:t>
            </a:r>
          </a:p>
        </p:txBody>
      </p:sp>
      <p:grpSp>
        <p:nvGrpSpPr>
          <p:cNvPr id="58" name="Group 58"/>
          <p:cNvGrpSpPr/>
          <p:nvPr/>
        </p:nvGrpSpPr>
        <p:grpSpPr>
          <a:xfrm rot="-10800000">
            <a:off x="6388878" y="8928906"/>
            <a:ext cx="5605872" cy="235776"/>
            <a:chOff x="0" y="0"/>
            <a:chExt cx="1476444" cy="62097"/>
          </a:xfrm>
        </p:grpSpPr>
        <p:sp>
          <p:nvSpPr>
            <p:cNvPr id="59" name="Freeform 59"/>
            <p:cNvSpPr/>
            <p:nvPr/>
          </p:nvSpPr>
          <p:spPr>
            <a:xfrm>
              <a:off x="0" y="0"/>
              <a:ext cx="1476444" cy="62097"/>
            </a:xfrm>
            <a:custGeom>
              <a:avLst/>
              <a:gdLst/>
              <a:ahLst/>
              <a:cxnLst/>
              <a:rect l="l" t="t" r="r" b="b"/>
              <a:pathLst>
                <a:path w="1476444" h="62097">
                  <a:moveTo>
                    <a:pt x="0" y="0"/>
                  </a:moveTo>
                  <a:lnTo>
                    <a:pt x="1476444" y="0"/>
                  </a:lnTo>
                  <a:lnTo>
                    <a:pt x="1476444" y="62097"/>
                  </a:lnTo>
                  <a:lnTo>
                    <a:pt x="0" y="62097"/>
                  </a:lnTo>
                  <a:close/>
                </a:path>
              </a:pathLst>
            </a:custGeom>
            <a:solidFill>
              <a:srgbClr val="365B6D"/>
            </a:solidFill>
            <a:ln cap="sq">
              <a:noFill/>
              <a:prstDash val="solid"/>
              <a:miter/>
            </a:ln>
          </p:spPr>
        </p:sp>
        <p:sp>
          <p:nvSpPr>
            <p:cNvPr id="60" name="TextBox 60"/>
            <p:cNvSpPr txBox="1"/>
            <p:nvPr/>
          </p:nvSpPr>
          <p:spPr>
            <a:xfrm>
              <a:off x="0" y="-28575"/>
              <a:ext cx="147644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61" name="Group 61"/>
          <p:cNvGrpSpPr/>
          <p:nvPr/>
        </p:nvGrpSpPr>
        <p:grpSpPr>
          <a:xfrm rot="-10800000">
            <a:off x="7317640" y="8504598"/>
            <a:ext cx="3748348" cy="235776"/>
            <a:chOff x="0" y="0"/>
            <a:chExt cx="987219" cy="62097"/>
          </a:xfrm>
        </p:grpSpPr>
        <p:sp>
          <p:nvSpPr>
            <p:cNvPr id="62" name="Freeform 62"/>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63" name="TextBox 63"/>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rot="3397514">
            <a:off x="4294916" y="5286647"/>
            <a:ext cx="834834" cy="2495427"/>
          </a:xfrm>
          <a:custGeom>
            <a:avLst/>
            <a:gdLst/>
            <a:ahLst/>
            <a:cxnLst/>
            <a:rect l="l" t="t" r="r" b="b"/>
            <a:pathLst>
              <a:path w="834834" h="2495427">
                <a:moveTo>
                  <a:pt x="0" y="0"/>
                </a:moveTo>
                <a:lnTo>
                  <a:pt x="834834" y="0"/>
                </a:lnTo>
                <a:lnTo>
                  <a:pt x="834834" y="2495427"/>
                </a:lnTo>
                <a:lnTo>
                  <a:pt x="0" y="2495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70117" y="4664202"/>
            <a:ext cx="13947765" cy="1025271"/>
          </a:xfrm>
          <a:prstGeom prst="rect">
            <a:avLst/>
          </a:prstGeom>
        </p:spPr>
        <p:txBody>
          <a:bodyPr lIns="0" tIns="0" rIns="0" bIns="0" rtlCol="0" anchor="t">
            <a:spAutoFit/>
          </a:bodyPr>
          <a:lstStyle/>
          <a:p>
            <a:pPr algn="l">
              <a:lnSpc>
                <a:spcPts val="7992"/>
              </a:lnSpc>
            </a:pPr>
            <a:r>
              <a:rPr lang="en-US" sz="7200" b="1">
                <a:solidFill>
                  <a:srgbClr val="365B6D"/>
                </a:solidFill>
                <a:latin typeface="Monterchi Serif Bold"/>
                <a:ea typeface="Monterchi Serif Bold"/>
                <a:cs typeface="Monterchi Serif Bold"/>
                <a:sym typeface="Monterchi Serif Bold"/>
              </a:rPr>
              <a:t>ALGORITMOS DE CLASIFICACIÓN</a:t>
            </a:r>
          </a:p>
        </p:txBody>
      </p:sp>
      <p:sp>
        <p:nvSpPr>
          <p:cNvPr id="4" name="TextBox 4"/>
          <p:cNvSpPr txBox="1"/>
          <p:nvPr/>
        </p:nvSpPr>
        <p:spPr>
          <a:xfrm>
            <a:off x="708413" y="8097934"/>
            <a:ext cx="7544984" cy="1025271"/>
          </a:xfrm>
          <a:prstGeom prst="rect">
            <a:avLst/>
          </a:prstGeom>
        </p:spPr>
        <p:txBody>
          <a:bodyPr lIns="0" tIns="0" rIns="0" bIns="0" rtlCol="0" anchor="t">
            <a:spAutoFit/>
          </a:bodyPr>
          <a:lstStyle/>
          <a:p>
            <a:pPr algn="l">
              <a:lnSpc>
                <a:spcPts val="7992"/>
              </a:lnSpc>
            </a:pPr>
            <a:r>
              <a:rPr lang="en-US" sz="7200" b="1">
                <a:solidFill>
                  <a:srgbClr val="A6A6A6"/>
                </a:solidFill>
                <a:latin typeface="Monterchi Serif Bold"/>
                <a:ea typeface="Monterchi Serif Bold"/>
                <a:cs typeface="Monterchi Serif Bold"/>
                <a:sym typeface="Monterchi Serif Bold"/>
              </a:rPr>
              <a:t>RANDOM FOREST</a:t>
            </a:r>
          </a:p>
        </p:txBody>
      </p:sp>
      <p:sp>
        <p:nvSpPr>
          <p:cNvPr id="5" name="TextBox 5"/>
          <p:cNvSpPr txBox="1"/>
          <p:nvPr/>
        </p:nvSpPr>
        <p:spPr>
          <a:xfrm>
            <a:off x="5862539" y="1723271"/>
            <a:ext cx="5895514" cy="1025271"/>
          </a:xfrm>
          <a:prstGeom prst="rect">
            <a:avLst/>
          </a:prstGeom>
        </p:spPr>
        <p:txBody>
          <a:bodyPr lIns="0" tIns="0" rIns="0" bIns="0" rtlCol="0" anchor="t">
            <a:spAutoFit/>
          </a:bodyPr>
          <a:lstStyle/>
          <a:p>
            <a:pPr algn="l">
              <a:lnSpc>
                <a:spcPts val="7992"/>
              </a:lnSpc>
            </a:pPr>
            <a:r>
              <a:rPr lang="en-US" sz="7200" b="1">
                <a:solidFill>
                  <a:srgbClr val="A6A6A6"/>
                </a:solidFill>
                <a:latin typeface="Monterchi Serif Bold"/>
                <a:ea typeface="Monterchi Serif Bold"/>
                <a:cs typeface="Monterchi Serif Bold"/>
                <a:sym typeface="Monterchi Serif Bold"/>
              </a:rPr>
              <a:t>NAIVE BAYES</a:t>
            </a:r>
          </a:p>
        </p:txBody>
      </p:sp>
      <p:sp>
        <p:nvSpPr>
          <p:cNvPr id="6" name="TextBox 6"/>
          <p:cNvSpPr txBox="1"/>
          <p:nvPr/>
        </p:nvSpPr>
        <p:spPr>
          <a:xfrm>
            <a:off x="11913246" y="6601035"/>
            <a:ext cx="5346054" cy="2034921"/>
          </a:xfrm>
          <a:prstGeom prst="rect">
            <a:avLst/>
          </a:prstGeom>
        </p:spPr>
        <p:txBody>
          <a:bodyPr lIns="0" tIns="0" rIns="0" bIns="0" rtlCol="0" anchor="t">
            <a:spAutoFit/>
          </a:bodyPr>
          <a:lstStyle/>
          <a:p>
            <a:pPr algn="l">
              <a:lnSpc>
                <a:spcPts val="7992"/>
              </a:lnSpc>
            </a:pPr>
            <a:r>
              <a:rPr lang="en-US" sz="7200" b="1">
                <a:solidFill>
                  <a:srgbClr val="A6A6A6"/>
                </a:solidFill>
                <a:latin typeface="Monterchi Serif Bold"/>
                <a:ea typeface="Monterchi Serif Bold"/>
                <a:cs typeface="Monterchi Serif Bold"/>
                <a:sym typeface="Monterchi Serif Bold"/>
              </a:rPr>
              <a:t>ÁRBOLES DE DECISIÓN</a:t>
            </a:r>
          </a:p>
        </p:txBody>
      </p:sp>
      <p:sp>
        <p:nvSpPr>
          <p:cNvPr id="7" name="Freeform 7"/>
          <p:cNvSpPr/>
          <p:nvPr/>
        </p:nvSpPr>
        <p:spPr>
          <a:xfrm rot="-8100000">
            <a:off x="8392879" y="2332588"/>
            <a:ext cx="834834" cy="2495427"/>
          </a:xfrm>
          <a:custGeom>
            <a:avLst/>
            <a:gdLst/>
            <a:ahLst/>
            <a:cxnLst/>
            <a:rect l="l" t="t" r="r" b="b"/>
            <a:pathLst>
              <a:path w="834834" h="2495427">
                <a:moveTo>
                  <a:pt x="0" y="0"/>
                </a:moveTo>
                <a:lnTo>
                  <a:pt x="834833" y="0"/>
                </a:lnTo>
                <a:lnTo>
                  <a:pt x="834833" y="2495427"/>
                </a:lnTo>
                <a:lnTo>
                  <a:pt x="0" y="2495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2485937">
            <a:off x="10202027" y="5109933"/>
            <a:ext cx="834834" cy="2495427"/>
          </a:xfrm>
          <a:custGeom>
            <a:avLst/>
            <a:gdLst/>
            <a:ahLst/>
            <a:cxnLst/>
            <a:rect l="l" t="t" r="r" b="b"/>
            <a:pathLst>
              <a:path w="834834" h="2495427">
                <a:moveTo>
                  <a:pt x="0" y="0"/>
                </a:moveTo>
                <a:lnTo>
                  <a:pt x="834834" y="0"/>
                </a:lnTo>
                <a:lnTo>
                  <a:pt x="834834" y="2495427"/>
                </a:lnTo>
                <a:lnTo>
                  <a:pt x="0" y="2495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307670" y="3450321"/>
            <a:ext cx="11776361" cy="5062184"/>
          </a:xfrm>
          <a:custGeom>
            <a:avLst/>
            <a:gdLst/>
            <a:ahLst/>
            <a:cxnLst/>
            <a:rect l="l" t="t" r="r" b="b"/>
            <a:pathLst>
              <a:path w="11776361" h="5062184">
                <a:moveTo>
                  <a:pt x="0" y="0"/>
                </a:moveTo>
                <a:lnTo>
                  <a:pt x="11776361" y="0"/>
                </a:lnTo>
                <a:lnTo>
                  <a:pt x="11776361" y="5062184"/>
                </a:lnTo>
                <a:lnTo>
                  <a:pt x="0" y="5062184"/>
                </a:lnTo>
                <a:lnTo>
                  <a:pt x="0" y="0"/>
                </a:lnTo>
                <a:close/>
              </a:path>
            </a:pathLst>
          </a:custGeom>
          <a:blipFill>
            <a:blip r:embed="rId2"/>
            <a:stretch>
              <a:fillRect l="-4756" t="-45703" r="-21507" b="-45222"/>
            </a:stretch>
          </a:blipFill>
        </p:spPr>
      </p:sp>
      <p:sp>
        <p:nvSpPr>
          <p:cNvPr id="3" name="Freeform 3"/>
          <p:cNvSpPr/>
          <p:nvPr/>
        </p:nvSpPr>
        <p:spPr>
          <a:xfrm>
            <a:off x="12250833" y="4158669"/>
            <a:ext cx="5792119" cy="3417688"/>
          </a:xfrm>
          <a:custGeom>
            <a:avLst/>
            <a:gdLst/>
            <a:ahLst/>
            <a:cxnLst/>
            <a:rect l="l" t="t" r="r" b="b"/>
            <a:pathLst>
              <a:path w="5792119" h="3417688">
                <a:moveTo>
                  <a:pt x="0" y="0"/>
                </a:moveTo>
                <a:lnTo>
                  <a:pt x="5792119" y="0"/>
                </a:lnTo>
                <a:lnTo>
                  <a:pt x="5792119" y="3417688"/>
                </a:lnTo>
                <a:lnTo>
                  <a:pt x="0" y="3417688"/>
                </a:lnTo>
                <a:lnTo>
                  <a:pt x="0" y="0"/>
                </a:lnTo>
                <a:close/>
              </a:path>
            </a:pathLst>
          </a:custGeom>
          <a:blipFill>
            <a:blip r:embed="rId3"/>
            <a:stretch>
              <a:fillRect l="-10500" t="-95653" r="-156635" b="-98619"/>
            </a:stretch>
          </a:blipFill>
        </p:spPr>
      </p:sp>
      <p:sp>
        <p:nvSpPr>
          <p:cNvPr id="4" name="TextBox 4"/>
          <p:cNvSpPr txBox="1"/>
          <p:nvPr/>
        </p:nvSpPr>
        <p:spPr>
          <a:xfrm>
            <a:off x="1550281" y="1454092"/>
            <a:ext cx="9291139"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RANDOM FOREST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2953463" y="2337631"/>
            <a:ext cx="11271880" cy="6720858"/>
          </a:xfrm>
          <a:custGeom>
            <a:avLst/>
            <a:gdLst/>
            <a:ahLst/>
            <a:cxnLst/>
            <a:rect l="l" t="t" r="r" b="b"/>
            <a:pathLst>
              <a:path w="11271880" h="6720858">
                <a:moveTo>
                  <a:pt x="0" y="0"/>
                </a:moveTo>
                <a:lnTo>
                  <a:pt x="11271880" y="0"/>
                </a:lnTo>
                <a:lnTo>
                  <a:pt x="11271880" y="6720859"/>
                </a:lnTo>
                <a:lnTo>
                  <a:pt x="0" y="6720859"/>
                </a:lnTo>
                <a:lnTo>
                  <a:pt x="0" y="0"/>
                </a:lnTo>
                <a:close/>
              </a:path>
            </a:pathLst>
          </a:custGeom>
          <a:blipFill>
            <a:blip r:embed="rId2"/>
            <a:stretch>
              <a:fillRect/>
            </a:stretch>
          </a:blipFill>
        </p:spPr>
      </p:sp>
      <p:sp>
        <p:nvSpPr>
          <p:cNvPr id="3" name="TextBox 3"/>
          <p:cNvSpPr txBox="1"/>
          <p:nvPr/>
        </p:nvSpPr>
        <p:spPr>
          <a:xfrm>
            <a:off x="1550281" y="1454092"/>
            <a:ext cx="9291139"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RANDOM FOREST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279636" y="2419326"/>
            <a:ext cx="9011017" cy="6838974"/>
          </a:xfrm>
          <a:custGeom>
            <a:avLst/>
            <a:gdLst/>
            <a:ahLst/>
            <a:cxnLst/>
            <a:rect l="l" t="t" r="r" b="b"/>
            <a:pathLst>
              <a:path w="9011017" h="6838974">
                <a:moveTo>
                  <a:pt x="0" y="0"/>
                </a:moveTo>
                <a:lnTo>
                  <a:pt x="9011017" y="0"/>
                </a:lnTo>
                <a:lnTo>
                  <a:pt x="9011017" y="6838974"/>
                </a:lnTo>
                <a:lnTo>
                  <a:pt x="0" y="6838974"/>
                </a:lnTo>
                <a:lnTo>
                  <a:pt x="0" y="0"/>
                </a:lnTo>
                <a:close/>
              </a:path>
            </a:pathLst>
          </a:custGeom>
          <a:blipFill>
            <a:blip r:embed="rId2"/>
            <a:stretch>
              <a:fillRect l="-10401" t="-35976" r="-48367"/>
            </a:stretch>
          </a:blipFill>
        </p:spPr>
      </p:sp>
      <p:sp>
        <p:nvSpPr>
          <p:cNvPr id="3" name="Freeform 3"/>
          <p:cNvSpPr/>
          <p:nvPr/>
        </p:nvSpPr>
        <p:spPr>
          <a:xfrm>
            <a:off x="9383912" y="4175859"/>
            <a:ext cx="8722659" cy="2505022"/>
          </a:xfrm>
          <a:custGeom>
            <a:avLst/>
            <a:gdLst/>
            <a:ahLst/>
            <a:cxnLst/>
            <a:rect l="l" t="t" r="r" b="b"/>
            <a:pathLst>
              <a:path w="8722659" h="2505022">
                <a:moveTo>
                  <a:pt x="0" y="0"/>
                </a:moveTo>
                <a:lnTo>
                  <a:pt x="8722659" y="0"/>
                </a:lnTo>
                <a:lnTo>
                  <a:pt x="8722659" y="2505021"/>
                </a:lnTo>
                <a:lnTo>
                  <a:pt x="0" y="2505021"/>
                </a:lnTo>
                <a:lnTo>
                  <a:pt x="0" y="0"/>
                </a:lnTo>
                <a:close/>
              </a:path>
            </a:pathLst>
          </a:custGeom>
          <a:blipFill>
            <a:blip r:embed="rId3"/>
            <a:stretch>
              <a:fillRect l="-4492" t="-109493" r="-32643" b="-100890"/>
            </a:stretch>
          </a:blipFill>
        </p:spPr>
      </p:sp>
      <p:sp>
        <p:nvSpPr>
          <p:cNvPr id="4" name="TextBox 4"/>
          <p:cNvSpPr txBox="1"/>
          <p:nvPr/>
        </p:nvSpPr>
        <p:spPr>
          <a:xfrm>
            <a:off x="1550281" y="1454092"/>
            <a:ext cx="9929712"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ÁRBOLES DE DECISIÓN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2091771" y="2337631"/>
            <a:ext cx="12868235" cy="7270553"/>
          </a:xfrm>
          <a:custGeom>
            <a:avLst/>
            <a:gdLst/>
            <a:ahLst/>
            <a:cxnLst/>
            <a:rect l="l" t="t" r="r" b="b"/>
            <a:pathLst>
              <a:path w="12868235" h="7270553">
                <a:moveTo>
                  <a:pt x="0" y="0"/>
                </a:moveTo>
                <a:lnTo>
                  <a:pt x="12868235" y="0"/>
                </a:lnTo>
                <a:lnTo>
                  <a:pt x="12868235" y="7270553"/>
                </a:lnTo>
                <a:lnTo>
                  <a:pt x="0" y="7270553"/>
                </a:lnTo>
                <a:lnTo>
                  <a:pt x="0" y="0"/>
                </a:lnTo>
                <a:close/>
              </a:path>
            </a:pathLst>
          </a:custGeom>
          <a:blipFill>
            <a:blip r:embed="rId2"/>
            <a:stretch>
              <a:fillRect/>
            </a:stretch>
          </a:blipFill>
        </p:spPr>
      </p:sp>
      <p:sp>
        <p:nvSpPr>
          <p:cNvPr id="3" name="TextBox 3"/>
          <p:cNvSpPr txBox="1"/>
          <p:nvPr/>
        </p:nvSpPr>
        <p:spPr>
          <a:xfrm>
            <a:off x="1550281" y="1454092"/>
            <a:ext cx="9929712"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ÁRBOLES DE DECISIÓN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1550281" y="1454092"/>
            <a:ext cx="9291139"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NAIVE BAYES</a:t>
            </a:r>
          </a:p>
        </p:txBody>
      </p:sp>
      <p:sp>
        <p:nvSpPr>
          <p:cNvPr id="3" name="Freeform 3"/>
          <p:cNvSpPr/>
          <p:nvPr/>
        </p:nvSpPr>
        <p:spPr>
          <a:xfrm>
            <a:off x="493715" y="2337631"/>
            <a:ext cx="8229735" cy="6854979"/>
          </a:xfrm>
          <a:custGeom>
            <a:avLst/>
            <a:gdLst/>
            <a:ahLst/>
            <a:cxnLst/>
            <a:rect l="l" t="t" r="r" b="b"/>
            <a:pathLst>
              <a:path w="8229735" h="6854979">
                <a:moveTo>
                  <a:pt x="0" y="0"/>
                </a:moveTo>
                <a:lnTo>
                  <a:pt x="8229735" y="0"/>
                </a:lnTo>
                <a:lnTo>
                  <a:pt x="8229735" y="6854980"/>
                </a:lnTo>
                <a:lnTo>
                  <a:pt x="0" y="6854980"/>
                </a:lnTo>
                <a:lnTo>
                  <a:pt x="0" y="0"/>
                </a:lnTo>
                <a:close/>
              </a:path>
            </a:pathLst>
          </a:custGeom>
          <a:blipFill>
            <a:blip r:embed="rId2"/>
            <a:stretch>
              <a:fillRect l="-8596" t="-47114" r="-119601" b="-30960"/>
            </a:stretch>
          </a:blipFill>
        </p:spPr>
      </p:sp>
      <p:sp>
        <p:nvSpPr>
          <p:cNvPr id="4" name="Freeform 4"/>
          <p:cNvSpPr/>
          <p:nvPr/>
        </p:nvSpPr>
        <p:spPr>
          <a:xfrm>
            <a:off x="9106657" y="3399203"/>
            <a:ext cx="8551168" cy="5070506"/>
          </a:xfrm>
          <a:custGeom>
            <a:avLst/>
            <a:gdLst/>
            <a:ahLst/>
            <a:cxnLst/>
            <a:rect l="l" t="t" r="r" b="b"/>
            <a:pathLst>
              <a:path w="8551168" h="5070506">
                <a:moveTo>
                  <a:pt x="0" y="0"/>
                </a:moveTo>
                <a:lnTo>
                  <a:pt x="8551168" y="0"/>
                </a:lnTo>
                <a:lnTo>
                  <a:pt x="8551168" y="5070507"/>
                </a:lnTo>
                <a:lnTo>
                  <a:pt x="0" y="5070507"/>
                </a:lnTo>
                <a:lnTo>
                  <a:pt x="0" y="0"/>
                </a:lnTo>
                <a:close/>
              </a:path>
            </a:pathLst>
          </a:custGeom>
          <a:blipFill>
            <a:blip r:embed="rId3"/>
            <a:stretch>
              <a:fillRect l="-10102" t="-85190" r="-146913" b="-96549"/>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2331073" y="2130346"/>
            <a:ext cx="12403281" cy="7705538"/>
          </a:xfrm>
          <a:custGeom>
            <a:avLst/>
            <a:gdLst/>
            <a:ahLst/>
            <a:cxnLst/>
            <a:rect l="l" t="t" r="r" b="b"/>
            <a:pathLst>
              <a:path w="12403281" h="7705538">
                <a:moveTo>
                  <a:pt x="0" y="0"/>
                </a:moveTo>
                <a:lnTo>
                  <a:pt x="12403281" y="0"/>
                </a:lnTo>
                <a:lnTo>
                  <a:pt x="12403281" y="7705538"/>
                </a:lnTo>
                <a:lnTo>
                  <a:pt x="0" y="7705538"/>
                </a:lnTo>
                <a:lnTo>
                  <a:pt x="0" y="0"/>
                </a:lnTo>
                <a:close/>
              </a:path>
            </a:pathLst>
          </a:custGeom>
          <a:blipFill>
            <a:blip r:embed="rId2"/>
            <a:stretch>
              <a:fillRect/>
            </a:stretch>
          </a:blipFill>
        </p:spPr>
      </p:sp>
      <p:sp>
        <p:nvSpPr>
          <p:cNvPr id="3" name="TextBox 3"/>
          <p:cNvSpPr txBox="1"/>
          <p:nvPr/>
        </p:nvSpPr>
        <p:spPr>
          <a:xfrm>
            <a:off x="1550281" y="1454092"/>
            <a:ext cx="9291139"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NAIVE BAYES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10215" y="2068070"/>
            <a:ext cx="9171640" cy="5755204"/>
          </a:xfrm>
          <a:custGeom>
            <a:avLst/>
            <a:gdLst/>
            <a:ahLst/>
            <a:cxnLst/>
            <a:rect l="l" t="t" r="r" b="b"/>
            <a:pathLst>
              <a:path w="9171640" h="5755204">
                <a:moveTo>
                  <a:pt x="0" y="0"/>
                </a:moveTo>
                <a:lnTo>
                  <a:pt x="9171641" y="0"/>
                </a:lnTo>
                <a:lnTo>
                  <a:pt x="9171641" y="5755205"/>
                </a:lnTo>
                <a:lnTo>
                  <a:pt x="0" y="5755205"/>
                </a:lnTo>
                <a:lnTo>
                  <a:pt x="0" y="0"/>
                </a:lnTo>
                <a:close/>
              </a:path>
            </a:pathLst>
          </a:custGeom>
          <a:blipFill>
            <a:blip r:embed="rId2"/>
            <a:stretch>
              <a:fillRect/>
            </a:stretch>
          </a:blipFill>
        </p:spPr>
      </p:sp>
      <p:sp>
        <p:nvSpPr>
          <p:cNvPr id="3" name="Freeform 3"/>
          <p:cNvSpPr/>
          <p:nvPr/>
        </p:nvSpPr>
        <p:spPr>
          <a:xfrm>
            <a:off x="9454872" y="2511603"/>
            <a:ext cx="8736588" cy="5263795"/>
          </a:xfrm>
          <a:custGeom>
            <a:avLst/>
            <a:gdLst/>
            <a:ahLst/>
            <a:cxnLst/>
            <a:rect l="l" t="t" r="r" b="b"/>
            <a:pathLst>
              <a:path w="8736588" h="5263795">
                <a:moveTo>
                  <a:pt x="0" y="0"/>
                </a:moveTo>
                <a:lnTo>
                  <a:pt x="8736588" y="0"/>
                </a:lnTo>
                <a:lnTo>
                  <a:pt x="8736588" y="5263794"/>
                </a:lnTo>
                <a:lnTo>
                  <a:pt x="0" y="5263794"/>
                </a:lnTo>
                <a:lnTo>
                  <a:pt x="0" y="0"/>
                </a:lnTo>
                <a:close/>
              </a:path>
            </a:pathLst>
          </a:custGeom>
          <a:blipFill>
            <a:blip r:embed="rId3"/>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3716115" y="2780992"/>
            <a:ext cx="10855771" cy="5465446"/>
          </a:xfrm>
          <a:prstGeom prst="rect">
            <a:avLst/>
          </a:prstGeom>
        </p:spPr>
        <p:txBody>
          <a:bodyPr lIns="0" tIns="0" rIns="0" bIns="0" rtlCol="0" anchor="t">
            <a:spAutoFit/>
          </a:bodyPr>
          <a:lstStyle/>
          <a:p>
            <a:pPr marL="474976" lvl="1" indent="-237488" algn="just">
              <a:lnSpc>
                <a:spcPts val="3629"/>
              </a:lnSpc>
              <a:buFont typeface="Arial"/>
              <a:buChar char="•"/>
            </a:pPr>
            <a:r>
              <a:rPr lang="en-US" sz="2199">
                <a:solidFill>
                  <a:srgbClr val="365B6D"/>
                </a:solidFill>
                <a:latin typeface="Roboto"/>
                <a:ea typeface="Roboto"/>
                <a:cs typeface="Roboto"/>
                <a:sym typeface="Roboto"/>
              </a:rPr>
              <a:t>Random Forest tuvo el mejor desempeño con una precisión del 91%, destacándose en clases como Low y High, gracias a su capacidad para manejar relaciones complejas y datos desbalanceados. Sin embargo, su F1-score en la clase Medium (0.77) fue ligeramente menor que el de Árboles de Decisión.</a:t>
            </a:r>
          </a:p>
          <a:p>
            <a:pPr marL="474976" lvl="1" indent="-237488" algn="just">
              <a:lnSpc>
                <a:spcPts val="3629"/>
              </a:lnSpc>
              <a:buFont typeface="Arial"/>
              <a:buChar char="•"/>
            </a:pPr>
            <a:r>
              <a:rPr lang="en-US" sz="2199">
                <a:solidFill>
                  <a:srgbClr val="365B6D"/>
                </a:solidFill>
                <a:latin typeface="Roboto"/>
                <a:ea typeface="Roboto"/>
                <a:cs typeface="Roboto"/>
                <a:sym typeface="Roboto"/>
              </a:rPr>
              <a:t>Árboles de Decisión lograron un buen equilibrio entre precisión (90%) e interpretabilidad. Sobresalieron en la clase Medium con un F1-score de 0.81, siendo una alternativa sólida para análisis más simples sin sacrificar demasiada precisión.</a:t>
            </a:r>
          </a:p>
          <a:p>
            <a:pPr marL="474976" lvl="1" indent="-237488" algn="just">
              <a:lnSpc>
                <a:spcPts val="3629"/>
              </a:lnSpc>
              <a:buFont typeface="Arial"/>
              <a:buChar char="•"/>
            </a:pPr>
            <a:r>
              <a:rPr lang="en-US" sz="2199">
                <a:solidFill>
                  <a:srgbClr val="365B6D"/>
                </a:solidFill>
                <a:latin typeface="Roboto"/>
                <a:ea typeface="Roboto"/>
                <a:cs typeface="Roboto"/>
                <a:sym typeface="Roboto"/>
              </a:rPr>
              <a:t>Naive Bayes tuvo el peor rendimiento con una precisión del 73% y un F1-score bajo en la clase Medium (0.55). Su limitación principal fue la suposición de independencia entre las características, lo que impidió capturar correctamente las relaciones observadas en la matriz de correlación, donde variables como Session_Duration y Calories_Burned mostraron fuertes vínculos.</a:t>
            </a:r>
          </a:p>
        </p:txBody>
      </p:sp>
      <p:sp>
        <p:nvSpPr>
          <p:cNvPr id="3" name="TextBox 3"/>
          <p:cNvSpPr txBox="1"/>
          <p:nvPr/>
        </p:nvSpPr>
        <p:spPr>
          <a:xfrm>
            <a:off x="4358740" y="1916371"/>
            <a:ext cx="9570521" cy="920821"/>
          </a:xfrm>
          <a:prstGeom prst="rect">
            <a:avLst/>
          </a:prstGeom>
        </p:spPr>
        <p:txBody>
          <a:bodyPr lIns="0" tIns="0" rIns="0" bIns="0" rtlCol="0" anchor="t">
            <a:spAutoFit/>
          </a:bodyPr>
          <a:lstStyle/>
          <a:p>
            <a:pPr algn="ctr">
              <a:lnSpc>
                <a:spcPts val="7103"/>
              </a:lnSpc>
            </a:pPr>
            <a:r>
              <a:rPr lang="en-US" sz="6399" b="1" spc="-166">
                <a:solidFill>
                  <a:srgbClr val="365B6D"/>
                </a:solidFill>
                <a:latin typeface="Monterchi Serif Bold"/>
                <a:ea typeface="Monterchi Serif Bold"/>
                <a:cs typeface="Monterchi Serif Bold"/>
                <a:sym typeface="Monterchi Serif Bold"/>
              </a:rPr>
              <a:t>CONCLUSIONES</a:t>
            </a:r>
          </a:p>
        </p:txBody>
      </p:sp>
      <p:grpSp>
        <p:nvGrpSpPr>
          <p:cNvPr id="4" name="Group 4"/>
          <p:cNvGrpSpPr/>
          <p:nvPr/>
        </p:nvGrpSpPr>
        <p:grpSpPr>
          <a:xfrm rot="-5400000">
            <a:off x="1126558" y="5307992"/>
            <a:ext cx="3598580" cy="4114800"/>
            <a:chOff x="0" y="0"/>
            <a:chExt cx="4798106" cy="5486400"/>
          </a:xfrm>
        </p:grpSpPr>
        <p:grpSp>
          <p:nvGrpSpPr>
            <p:cNvPr id="5" name="Group 5"/>
            <p:cNvGrpSpPr/>
            <p:nvPr/>
          </p:nvGrpSpPr>
          <p:grpSpPr>
            <a:xfrm>
              <a:off x="0" y="359656"/>
              <a:ext cx="4798106" cy="314368"/>
              <a:chOff x="0" y="0"/>
              <a:chExt cx="947774" cy="62097"/>
            </a:xfrm>
          </p:grpSpPr>
          <p:sp>
            <p:nvSpPr>
              <p:cNvPr id="6" name="Freeform 6"/>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7" name="TextBox 7"/>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8" name="Group 8"/>
            <p:cNvGrpSpPr/>
            <p:nvPr/>
          </p:nvGrpSpPr>
          <p:grpSpPr>
            <a:xfrm>
              <a:off x="0" y="925401"/>
              <a:ext cx="3675307" cy="314368"/>
              <a:chOff x="0" y="0"/>
              <a:chExt cx="725987" cy="62097"/>
            </a:xfrm>
          </p:grpSpPr>
          <p:sp>
            <p:nvSpPr>
              <p:cNvPr id="9" name="Freeform 9"/>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10" name="TextBox 10"/>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1" name="Group 11"/>
            <p:cNvGrpSpPr/>
            <p:nvPr/>
          </p:nvGrpSpPr>
          <p:grpSpPr>
            <a:xfrm rot="-5400000">
              <a:off x="-650594" y="1538808"/>
              <a:ext cx="3391984" cy="314368"/>
              <a:chOff x="0" y="0"/>
              <a:chExt cx="670022" cy="62097"/>
            </a:xfrm>
          </p:grpSpPr>
          <p:sp>
            <p:nvSpPr>
              <p:cNvPr id="12" name="Freeform 12"/>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13" name="TextBox 13"/>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4" name="Group 14"/>
            <p:cNvGrpSpPr/>
            <p:nvPr/>
          </p:nvGrpSpPr>
          <p:grpSpPr>
            <a:xfrm rot="-5400000">
              <a:off x="-2123316" y="3048717"/>
              <a:ext cx="4560999" cy="314368"/>
              <a:chOff x="0" y="0"/>
              <a:chExt cx="900938" cy="62097"/>
            </a:xfrm>
          </p:grpSpPr>
          <p:sp>
            <p:nvSpPr>
              <p:cNvPr id="15" name="Freeform 15"/>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16" name="TextBox 16"/>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grpSp>
        <p:nvGrpSpPr>
          <p:cNvPr id="17" name="Group 17"/>
          <p:cNvGrpSpPr/>
          <p:nvPr/>
        </p:nvGrpSpPr>
        <p:grpSpPr>
          <a:xfrm rot="5400000">
            <a:off x="13614746" y="733106"/>
            <a:ext cx="3598580" cy="4114800"/>
            <a:chOff x="0" y="0"/>
            <a:chExt cx="4798106" cy="5486400"/>
          </a:xfrm>
        </p:grpSpPr>
        <p:grpSp>
          <p:nvGrpSpPr>
            <p:cNvPr id="18" name="Group 18"/>
            <p:cNvGrpSpPr/>
            <p:nvPr/>
          </p:nvGrpSpPr>
          <p:grpSpPr>
            <a:xfrm>
              <a:off x="0" y="359656"/>
              <a:ext cx="4798106" cy="314368"/>
              <a:chOff x="0" y="0"/>
              <a:chExt cx="947774" cy="62097"/>
            </a:xfrm>
          </p:grpSpPr>
          <p:sp>
            <p:nvSpPr>
              <p:cNvPr id="19" name="Freeform 19"/>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20" name="TextBox 20"/>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1" name="Group 21"/>
            <p:cNvGrpSpPr/>
            <p:nvPr/>
          </p:nvGrpSpPr>
          <p:grpSpPr>
            <a:xfrm>
              <a:off x="0" y="925401"/>
              <a:ext cx="3675307" cy="314368"/>
              <a:chOff x="0" y="0"/>
              <a:chExt cx="725987" cy="62097"/>
            </a:xfrm>
          </p:grpSpPr>
          <p:sp>
            <p:nvSpPr>
              <p:cNvPr id="22" name="Freeform 22"/>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23" name="TextBox 23"/>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4" name="Group 24"/>
            <p:cNvGrpSpPr/>
            <p:nvPr/>
          </p:nvGrpSpPr>
          <p:grpSpPr>
            <a:xfrm rot="-5400000">
              <a:off x="-650594" y="1538808"/>
              <a:ext cx="3391984" cy="314368"/>
              <a:chOff x="0" y="0"/>
              <a:chExt cx="670022" cy="62097"/>
            </a:xfrm>
          </p:grpSpPr>
          <p:sp>
            <p:nvSpPr>
              <p:cNvPr id="25" name="Freeform 25"/>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26" name="TextBox 26"/>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27" name="Group 27"/>
            <p:cNvGrpSpPr/>
            <p:nvPr/>
          </p:nvGrpSpPr>
          <p:grpSpPr>
            <a:xfrm rot="-5400000">
              <a:off x="-2123316" y="3048717"/>
              <a:ext cx="4560999" cy="314368"/>
              <a:chOff x="0" y="0"/>
              <a:chExt cx="900938" cy="62097"/>
            </a:xfrm>
          </p:grpSpPr>
          <p:sp>
            <p:nvSpPr>
              <p:cNvPr id="28" name="Freeform 28"/>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29" name="TextBox 29"/>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E6DE"/>
        </a:solidFill>
        <a:effectLst/>
      </p:bgPr>
    </p:bg>
    <p:spTree>
      <p:nvGrpSpPr>
        <p:cNvPr id="1" name=""/>
        <p:cNvGrpSpPr/>
        <p:nvPr/>
      </p:nvGrpSpPr>
      <p:grpSpPr>
        <a:xfrm>
          <a:off x="0" y="0"/>
          <a:ext cx="0" cy="0"/>
          <a:chOff x="0" y="0"/>
          <a:chExt cx="0" cy="0"/>
        </a:xfrm>
      </p:grpSpPr>
      <p:sp>
        <p:nvSpPr>
          <p:cNvPr id="2" name="TextBox 2"/>
          <p:cNvSpPr txBox="1"/>
          <p:nvPr/>
        </p:nvSpPr>
        <p:spPr>
          <a:xfrm>
            <a:off x="2708973" y="4262447"/>
            <a:ext cx="12965683" cy="1519131"/>
          </a:xfrm>
          <a:prstGeom prst="rect">
            <a:avLst/>
          </a:prstGeom>
        </p:spPr>
        <p:txBody>
          <a:bodyPr lIns="0" tIns="0" rIns="0" bIns="0" rtlCol="0" anchor="t">
            <a:spAutoFit/>
          </a:bodyPr>
          <a:lstStyle/>
          <a:p>
            <a:pPr marL="0" lvl="0" indent="0" algn="ctr">
              <a:lnSpc>
                <a:spcPts val="11088"/>
              </a:lnSpc>
            </a:pPr>
            <a:r>
              <a:rPr lang="en-US" sz="12458" b="1" spc="398">
                <a:solidFill>
                  <a:srgbClr val="365B6D"/>
                </a:solidFill>
                <a:latin typeface="Monterchi Serif Bold"/>
                <a:ea typeface="Monterchi Serif Bold"/>
                <a:cs typeface="Monterchi Serif Bold"/>
                <a:sym typeface="Monterchi Serif Bold"/>
              </a:rPr>
              <a:t>MUCHAS</a:t>
            </a:r>
          </a:p>
        </p:txBody>
      </p:sp>
      <p:sp>
        <p:nvSpPr>
          <p:cNvPr id="3" name="TextBox 3"/>
          <p:cNvSpPr txBox="1"/>
          <p:nvPr/>
        </p:nvSpPr>
        <p:spPr>
          <a:xfrm>
            <a:off x="2708973" y="5627347"/>
            <a:ext cx="12965683" cy="1519131"/>
          </a:xfrm>
          <a:prstGeom prst="rect">
            <a:avLst/>
          </a:prstGeom>
        </p:spPr>
        <p:txBody>
          <a:bodyPr lIns="0" tIns="0" rIns="0" bIns="0" rtlCol="0" anchor="t">
            <a:spAutoFit/>
          </a:bodyPr>
          <a:lstStyle/>
          <a:p>
            <a:pPr marL="0" lvl="0" indent="0" algn="ctr">
              <a:lnSpc>
                <a:spcPts val="11088"/>
              </a:lnSpc>
            </a:pPr>
            <a:r>
              <a:rPr lang="en-US" sz="12458" b="1" spc="398">
                <a:solidFill>
                  <a:srgbClr val="6C9286"/>
                </a:solidFill>
                <a:latin typeface="Monterchi Serif Bold"/>
                <a:ea typeface="Monterchi Serif Bold"/>
                <a:cs typeface="Monterchi Serif Bold"/>
                <a:sym typeface="Monterchi Serif Bold"/>
              </a:rPr>
              <a:t>GRACIAS</a:t>
            </a:r>
          </a:p>
        </p:txBody>
      </p:sp>
      <p:grpSp>
        <p:nvGrpSpPr>
          <p:cNvPr id="4" name="Group 4"/>
          <p:cNvGrpSpPr/>
          <p:nvPr/>
        </p:nvGrpSpPr>
        <p:grpSpPr>
          <a:xfrm>
            <a:off x="6341064" y="991217"/>
            <a:ext cx="5605872" cy="235776"/>
            <a:chOff x="0" y="0"/>
            <a:chExt cx="1476444" cy="62097"/>
          </a:xfrm>
        </p:grpSpPr>
        <p:sp>
          <p:nvSpPr>
            <p:cNvPr id="5" name="Freeform 5"/>
            <p:cNvSpPr/>
            <p:nvPr/>
          </p:nvSpPr>
          <p:spPr>
            <a:xfrm>
              <a:off x="0" y="0"/>
              <a:ext cx="1476444" cy="62097"/>
            </a:xfrm>
            <a:custGeom>
              <a:avLst/>
              <a:gdLst/>
              <a:ahLst/>
              <a:cxnLst/>
              <a:rect l="l" t="t" r="r" b="b"/>
              <a:pathLst>
                <a:path w="1476444" h="62097">
                  <a:moveTo>
                    <a:pt x="0" y="0"/>
                  </a:moveTo>
                  <a:lnTo>
                    <a:pt x="1476444" y="0"/>
                  </a:lnTo>
                  <a:lnTo>
                    <a:pt x="1476444" y="62097"/>
                  </a:lnTo>
                  <a:lnTo>
                    <a:pt x="0" y="62097"/>
                  </a:lnTo>
                  <a:close/>
                </a:path>
              </a:pathLst>
            </a:custGeom>
            <a:solidFill>
              <a:srgbClr val="365B6D"/>
            </a:solidFill>
            <a:ln cap="sq">
              <a:noFill/>
              <a:prstDash val="solid"/>
              <a:miter/>
            </a:ln>
          </p:spPr>
        </p:sp>
        <p:sp>
          <p:nvSpPr>
            <p:cNvPr id="6" name="TextBox 6"/>
            <p:cNvSpPr txBox="1"/>
            <p:nvPr/>
          </p:nvSpPr>
          <p:spPr>
            <a:xfrm>
              <a:off x="0" y="-28575"/>
              <a:ext cx="147644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7" name="Group 7"/>
          <p:cNvGrpSpPr/>
          <p:nvPr/>
        </p:nvGrpSpPr>
        <p:grpSpPr>
          <a:xfrm>
            <a:off x="1136083" y="721474"/>
            <a:ext cx="3598580" cy="4114800"/>
            <a:chOff x="0" y="0"/>
            <a:chExt cx="4798106" cy="5486400"/>
          </a:xfrm>
        </p:grpSpPr>
        <p:grpSp>
          <p:nvGrpSpPr>
            <p:cNvPr id="8" name="Group 8"/>
            <p:cNvGrpSpPr/>
            <p:nvPr/>
          </p:nvGrpSpPr>
          <p:grpSpPr>
            <a:xfrm>
              <a:off x="0" y="359656"/>
              <a:ext cx="4798106" cy="314368"/>
              <a:chOff x="0" y="0"/>
              <a:chExt cx="947774" cy="62097"/>
            </a:xfrm>
          </p:grpSpPr>
          <p:sp>
            <p:nvSpPr>
              <p:cNvPr id="9" name="Freeform 9"/>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365B6D"/>
              </a:solidFill>
              <a:ln cap="sq">
                <a:noFill/>
                <a:prstDash val="solid"/>
                <a:miter/>
              </a:ln>
            </p:spPr>
          </p:sp>
          <p:sp>
            <p:nvSpPr>
              <p:cNvPr id="10" name="TextBox 10"/>
              <p:cNvSpPr txBox="1"/>
              <p:nvPr/>
            </p:nvSpPr>
            <p:spPr>
              <a:xfrm>
                <a:off x="0" y="-28575"/>
                <a:ext cx="947774" cy="90672"/>
              </a:xfrm>
              <a:prstGeom prst="rect">
                <a:avLst/>
              </a:prstGeom>
            </p:spPr>
            <p:txBody>
              <a:bodyPr lIns="50800" tIns="50800" rIns="50800" bIns="50800" rtlCol="0" anchor="ctr"/>
              <a:lstStyle/>
              <a:p>
                <a:pPr algn="ctr">
                  <a:lnSpc>
                    <a:spcPts val="2921"/>
                  </a:lnSpc>
                </a:pPr>
                <a:endParaRPr/>
              </a:p>
            </p:txBody>
          </p:sp>
        </p:grpSp>
        <p:grpSp>
          <p:nvGrpSpPr>
            <p:cNvPr id="11" name="Group 11"/>
            <p:cNvGrpSpPr/>
            <p:nvPr/>
          </p:nvGrpSpPr>
          <p:grpSpPr>
            <a:xfrm>
              <a:off x="0" y="925401"/>
              <a:ext cx="3675307" cy="314368"/>
              <a:chOff x="0" y="0"/>
              <a:chExt cx="725987" cy="62097"/>
            </a:xfrm>
          </p:grpSpPr>
          <p:sp>
            <p:nvSpPr>
              <p:cNvPr id="12" name="Freeform 12"/>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365B6D"/>
              </a:solidFill>
              <a:ln cap="sq">
                <a:noFill/>
                <a:prstDash val="solid"/>
                <a:miter/>
              </a:ln>
            </p:spPr>
          </p:sp>
          <p:sp>
            <p:nvSpPr>
              <p:cNvPr id="13" name="TextBox 13"/>
              <p:cNvSpPr txBox="1"/>
              <p:nvPr/>
            </p:nvSpPr>
            <p:spPr>
              <a:xfrm>
                <a:off x="0" y="-28575"/>
                <a:ext cx="725987" cy="90672"/>
              </a:xfrm>
              <a:prstGeom prst="rect">
                <a:avLst/>
              </a:prstGeom>
            </p:spPr>
            <p:txBody>
              <a:bodyPr lIns="50800" tIns="50800" rIns="50800" bIns="50800" rtlCol="0" anchor="ctr"/>
              <a:lstStyle/>
              <a:p>
                <a:pPr algn="ctr">
                  <a:lnSpc>
                    <a:spcPts val="2921"/>
                  </a:lnSpc>
                </a:pPr>
                <a:endParaRPr/>
              </a:p>
            </p:txBody>
          </p:sp>
        </p:grpSp>
        <p:grpSp>
          <p:nvGrpSpPr>
            <p:cNvPr id="14" name="Group 14"/>
            <p:cNvGrpSpPr/>
            <p:nvPr/>
          </p:nvGrpSpPr>
          <p:grpSpPr>
            <a:xfrm rot="-5400000">
              <a:off x="-650594" y="1538808"/>
              <a:ext cx="3391984" cy="314368"/>
              <a:chOff x="0" y="0"/>
              <a:chExt cx="670022" cy="62097"/>
            </a:xfrm>
          </p:grpSpPr>
          <p:sp>
            <p:nvSpPr>
              <p:cNvPr id="15" name="Freeform 15"/>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365B6D"/>
              </a:solidFill>
              <a:ln cap="sq">
                <a:noFill/>
                <a:prstDash val="solid"/>
                <a:miter/>
              </a:ln>
            </p:spPr>
          </p:sp>
          <p:sp>
            <p:nvSpPr>
              <p:cNvPr id="16" name="TextBox 16"/>
              <p:cNvSpPr txBox="1"/>
              <p:nvPr/>
            </p:nvSpPr>
            <p:spPr>
              <a:xfrm>
                <a:off x="0" y="-28575"/>
                <a:ext cx="670022" cy="90672"/>
              </a:xfrm>
              <a:prstGeom prst="rect">
                <a:avLst/>
              </a:prstGeom>
            </p:spPr>
            <p:txBody>
              <a:bodyPr lIns="50800" tIns="50800" rIns="50800" bIns="50800" rtlCol="0" anchor="ctr"/>
              <a:lstStyle/>
              <a:p>
                <a:pPr algn="ctr">
                  <a:lnSpc>
                    <a:spcPts val="2921"/>
                  </a:lnSpc>
                </a:pPr>
                <a:endParaRPr/>
              </a:p>
            </p:txBody>
          </p:sp>
        </p:grpSp>
        <p:grpSp>
          <p:nvGrpSpPr>
            <p:cNvPr id="17" name="Group 17"/>
            <p:cNvGrpSpPr/>
            <p:nvPr/>
          </p:nvGrpSpPr>
          <p:grpSpPr>
            <a:xfrm rot="-5400000">
              <a:off x="-2123316" y="3048717"/>
              <a:ext cx="4560999" cy="314368"/>
              <a:chOff x="0" y="0"/>
              <a:chExt cx="900938" cy="62097"/>
            </a:xfrm>
          </p:grpSpPr>
          <p:sp>
            <p:nvSpPr>
              <p:cNvPr id="18" name="Freeform 18"/>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365B6D"/>
              </a:solidFill>
              <a:ln cap="sq">
                <a:noFill/>
                <a:prstDash val="solid"/>
                <a:miter/>
              </a:ln>
            </p:spPr>
          </p:sp>
          <p:sp>
            <p:nvSpPr>
              <p:cNvPr id="19" name="TextBox 19"/>
              <p:cNvSpPr txBox="1"/>
              <p:nvPr/>
            </p:nvSpPr>
            <p:spPr>
              <a:xfrm>
                <a:off x="0" y="-28575"/>
                <a:ext cx="900938" cy="90672"/>
              </a:xfrm>
              <a:prstGeom prst="rect">
                <a:avLst/>
              </a:prstGeom>
            </p:spPr>
            <p:txBody>
              <a:bodyPr lIns="50800" tIns="50800" rIns="50800" bIns="50800" rtlCol="0" anchor="ctr"/>
              <a:lstStyle/>
              <a:p>
                <a:pPr algn="ctr">
                  <a:lnSpc>
                    <a:spcPts val="2921"/>
                  </a:lnSpc>
                </a:pPr>
                <a:endParaRPr/>
              </a:p>
            </p:txBody>
          </p:sp>
        </p:grpSp>
      </p:grpSp>
      <p:grpSp>
        <p:nvGrpSpPr>
          <p:cNvPr id="20" name="Group 20"/>
          <p:cNvGrpSpPr/>
          <p:nvPr/>
        </p:nvGrpSpPr>
        <p:grpSpPr>
          <a:xfrm rot="-10800000">
            <a:off x="13605221" y="5319624"/>
            <a:ext cx="3598580" cy="4114800"/>
            <a:chOff x="0" y="0"/>
            <a:chExt cx="4798106" cy="5486400"/>
          </a:xfrm>
        </p:grpSpPr>
        <p:grpSp>
          <p:nvGrpSpPr>
            <p:cNvPr id="21" name="Group 21"/>
            <p:cNvGrpSpPr/>
            <p:nvPr/>
          </p:nvGrpSpPr>
          <p:grpSpPr>
            <a:xfrm>
              <a:off x="0" y="359656"/>
              <a:ext cx="4798106" cy="314368"/>
              <a:chOff x="0" y="0"/>
              <a:chExt cx="947774" cy="62097"/>
            </a:xfrm>
          </p:grpSpPr>
          <p:sp>
            <p:nvSpPr>
              <p:cNvPr id="22" name="Freeform 22"/>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365B6D"/>
              </a:solidFill>
              <a:ln cap="sq">
                <a:noFill/>
                <a:prstDash val="solid"/>
                <a:miter/>
              </a:ln>
            </p:spPr>
          </p:sp>
          <p:sp>
            <p:nvSpPr>
              <p:cNvPr id="23" name="TextBox 23"/>
              <p:cNvSpPr txBox="1"/>
              <p:nvPr/>
            </p:nvSpPr>
            <p:spPr>
              <a:xfrm>
                <a:off x="0" y="-28575"/>
                <a:ext cx="947774" cy="90672"/>
              </a:xfrm>
              <a:prstGeom prst="rect">
                <a:avLst/>
              </a:prstGeom>
            </p:spPr>
            <p:txBody>
              <a:bodyPr lIns="50800" tIns="50800" rIns="50800" bIns="50800" rtlCol="0" anchor="ctr"/>
              <a:lstStyle/>
              <a:p>
                <a:pPr algn="ctr">
                  <a:lnSpc>
                    <a:spcPts val="2921"/>
                  </a:lnSpc>
                </a:pPr>
                <a:endParaRPr/>
              </a:p>
            </p:txBody>
          </p:sp>
        </p:grpSp>
        <p:grpSp>
          <p:nvGrpSpPr>
            <p:cNvPr id="24" name="Group 24"/>
            <p:cNvGrpSpPr/>
            <p:nvPr/>
          </p:nvGrpSpPr>
          <p:grpSpPr>
            <a:xfrm>
              <a:off x="0" y="925401"/>
              <a:ext cx="3675307" cy="314368"/>
              <a:chOff x="0" y="0"/>
              <a:chExt cx="725987" cy="62097"/>
            </a:xfrm>
          </p:grpSpPr>
          <p:sp>
            <p:nvSpPr>
              <p:cNvPr id="25" name="Freeform 25"/>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365B6D"/>
              </a:solidFill>
              <a:ln cap="sq">
                <a:noFill/>
                <a:prstDash val="solid"/>
                <a:miter/>
              </a:ln>
            </p:spPr>
          </p:sp>
          <p:sp>
            <p:nvSpPr>
              <p:cNvPr id="26" name="TextBox 26"/>
              <p:cNvSpPr txBox="1"/>
              <p:nvPr/>
            </p:nvSpPr>
            <p:spPr>
              <a:xfrm>
                <a:off x="0" y="-28575"/>
                <a:ext cx="725987" cy="90672"/>
              </a:xfrm>
              <a:prstGeom prst="rect">
                <a:avLst/>
              </a:prstGeom>
            </p:spPr>
            <p:txBody>
              <a:bodyPr lIns="50800" tIns="50800" rIns="50800" bIns="50800" rtlCol="0" anchor="ctr"/>
              <a:lstStyle/>
              <a:p>
                <a:pPr algn="ctr">
                  <a:lnSpc>
                    <a:spcPts val="2921"/>
                  </a:lnSpc>
                </a:pPr>
                <a:endParaRPr/>
              </a:p>
            </p:txBody>
          </p:sp>
        </p:grpSp>
        <p:grpSp>
          <p:nvGrpSpPr>
            <p:cNvPr id="27" name="Group 27"/>
            <p:cNvGrpSpPr/>
            <p:nvPr/>
          </p:nvGrpSpPr>
          <p:grpSpPr>
            <a:xfrm rot="-5400000">
              <a:off x="-650594" y="1538808"/>
              <a:ext cx="3391984" cy="314368"/>
              <a:chOff x="0" y="0"/>
              <a:chExt cx="670022" cy="62097"/>
            </a:xfrm>
          </p:grpSpPr>
          <p:sp>
            <p:nvSpPr>
              <p:cNvPr id="28" name="Freeform 28"/>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365B6D"/>
              </a:solidFill>
              <a:ln cap="sq">
                <a:noFill/>
                <a:prstDash val="solid"/>
                <a:miter/>
              </a:ln>
            </p:spPr>
          </p:sp>
          <p:sp>
            <p:nvSpPr>
              <p:cNvPr id="29" name="TextBox 29"/>
              <p:cNvSpPr txBox="1"/>
              <p:nvPr/>
            </p:nvSpPr>
            <p:spPr>
              <a:xfrm>
                <a:off x="0" y="-28575"/>
                <a:ext cx="670022" cy="90672"/>
              </a:xfrm>
              <a:prstGeom prst="rect">
                <a:avLst/>
              </a:prstGeom>
            </p:spPr>
            <p:txBody>
              <a:bodyPr lIns="50800" tIns="50800" rIns="50800" bIns="50800" rtlCol="0" anchor="ctr"/>
              <a:lstStyle/>
              <a:p>
                <a:pPr algn="ctr">
                  <a:lnSpc>
                    <a:spcPts val="2921"/>
                  </a:lnSpc>
                </a:pPr>
                <a:endParaRPr/>
              </a:p>
            </p:txBody>
          </p:sp>
        </p:grpSp>
        <p:grpSp>
          <p:nvGrpSpPr>
            <p:cNvPr id="30" name="Group 30"/>
            <p:cNvGrpSpPr/>
            <p:nvPr/>
          </p:nvGrpSpPr>
          <p:grpSpPr>
            <a:xfrm rot="-5400000">
              <a:off x="-2123316" y="3048717"/>
              <a:ext cx="4560999" cy="314368"/>
              <a:chOff x="0" y="0"/>
              <a:chExt cx="900938" cy="62097"/>
            </a:xfrm>
          </p:grpSpPr>
          <p:sp>
            <p:nvSpPr>
              <p:cNvPr id="31" name="Freeform 31"/>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365B6D"/>
              </a:solidFill>
              <a:ln cap="sq">
                <a:noFill/>
                <a:prstDash val="solid"/>
                <a:miter/>
              </a:ln>
            </p:spPr>
          </p:sp>
          <p:sp>
            <p:nvSpPr>
              <p:cNvPr id="32" name="TextBox 32"/>
              <p:cNvSpPr txBox="1"/>
              <p:nvPr/>
            </p:nvSpPr>
            <p:spPr>
              <a:xfrm>
                <a:off x="0" y="-28575"/>
                <a:ext cx="900938" cy="90672"/>
              </a:xfrm>
              <a:prstGeom prst="rect">
                <a:avLst/>
              </a:prstGeom>
            </p:spPr>
            <p:txBody>
              <a:bodyPr lIns="50800" tIns="50800" rIns="50800" bIns="50800" rtlCol="0" anchor="ctr"/>
              <a:lstStyle/>
              <a:p>
                <a:pPr algn="ctr">
                  <a:lnSpc>
                    <a:spcPts val="2921"/>
                  </a:lnSpc>
                </a:pPr>
                <a:endParaRPr/>
              </a:p>
            </p:txBody>
          </p:sp>
        </p:grpSp>
      </p:grpSp>
      <p:grpSp>
        <p:nvGrpSpPr>
          <p:cNvPr id="33" name="Group 33"/>
          <p:cNvGrpSpPr/>
          <p:nvPr/>
        </p:nvGrpSpPr>
        <p:grpSpPr>
          <a:xfrm rot="-5400000">
            <a:off x="1126558" y="5307992"/>
            <a:ext cx="3598580" cy="4114800"/>
            <a:chOff x="0" y="0"/>
            <a:chExt cx="4798106" cy="5486400"/>
          </a:xfrm>
        </p:grpSpPr>
        <p:grpSp>
          <p:nvGrpSpPr>
            <p:cNvPr id="34" name="Group 34"/>
            <p:cNvGrpSpPr/>
            <p:nvPr/>
          </p:nvGrpSpPr>
          <p:grpSpPr>
            <a:xfrm>
              <a:off x="0" y="359656"/>
              <a:ext cx="4798106" cy="314368"/>
              <a:chOff x="0" y="0"/>
              <a:chExt cx="947774" cy="62097"/>
            </a:xfrm>
          </p:grpSpPr>
          <p:sp>
            <p:nvSpPr>
              <p:cNvPr id="35" name="Freeform 35"/>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36" name="TextBox 36"/>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37" name="Group 37"/>
            <p:cNvGrpSpPr/>
            <p:nvPr/>
          </p:nvGrpSpPr>
          <p:grpSpPr>
            <a:xfrm>
              <a:off x="0" y="925401"/>
              <a:ext cx="3675307" cy="314368"/>
              <a:chOff x="0" y="0"/>
              <a:chExt cx="725987" cy="62097"/>
            </a:xfrm>
          </p:grpSpPr>
          <p:sp>
            <p:nvSpPr>
              <p:cNvPr id="38" name="Freeform 38"/>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39" name="TextBox 39"/>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40" name="Group 40"/>
            <p:cNvGrpSpPr/>
            <p:nvPr/>
          </p:nvGrpSpPr>
          <p:grpSpPr>
            <a:xfrm rot="-5400000">
              <a:off x="-650594" y="1538808"/>
              <a:ext cx="3391984" cy="314368"/>
              <a:chOff x="0" y="0"/>
              <a:chExt cx="670022" cy="62097"/>
            </a:xfrm>
          </p:grpSpPr>
          <p:sp>
            <p:nvSpPr>
              <p:cNvPr id="41" name="Freeform 41"/>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42" name="TextBox 42"/>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43" name="Group 43"/>
            <p:cNvGrpSpPr/>
            <p:nvPr/>
          </p:nvGrpSpPr>
          <p:grpSpPr>
            <a:xfrm rot="-5400000">
              <a:off x="-2123316" y="3048717"/>
              <a:ext cx="4560999" cy="314368"/>
              <a:chOff x="0" y="0"/>
              <a:chExt cx="900938" cy="62097"/>
            </a:xfrm>
          </p:grpSpPr>
          <p:sp>
            <p:nvSpPr>
              <p:cNvPr id="44" name="Freeform 44"/>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45" name="TextBox 45"/>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grpSp>
        <p:nvGrpSpPr>
          <p:cNvPr id="46" name="Group 46"/>
          <p:cNvGrpSpPr/>
          <p:nvPr/>
        </p:nvGrpSpPr>
        <p:grpSpPr>
          <a:xfrm rot="5400000">
            <a:off x="13614746" y="733106"/>
            <a:ext cx="3598580" cy="4114800"/>
            <a:chOff x="0" y="0"/>
            <a:chExt cx="4798106" cy="5486400"/>
          </a:xfrm>
        </p:grpSpPr>
        <p:grpSp>
          <p:nvGrpSpPr>
            <p:cNvPr id="47" name="Group 47"/>
            <p:cNvGrpSpPr/>
            <p:nvPr/>
          </p:nvGrpSpPr>
          <p:grpSpPr>
            <a:xfrm>
              <a:off x="0" y="359656"/>
              <a:ext cx="4798106" cy="314368"/>
              <a:chOff x="0" y="0"/>
              <a:chExt cx="947774" cy="62097"/>
            </a:xfrm>
          </p:grpSpPr>
          <p:sp>
            <p:nvSpPr>
              <p:cNvPr id="48" name="Freeform 48"/>
              <p:cNvSpPr/>
              <p:nvPr/>
            </p:nvSpPr>
            <p:spPr>
              <a:xfrm>
                <a:off x="0" y="0"/>
                <a:ext cx="947774" cy="62097"/>
              </a:xfrm>
              <a:custGeom>
                <a:avLst/>
                <a:gdLst/>
                <a:ahLst/>
                <a:cxnLst/>
                <a:rect l="l" t="t" r="r" b="b"/>
                <a:pathLst>
                  <a:path w="947774" h="62097">
                    <a:moveTo>
                      <a:pt x="0" y="0"/>
                    </a:moveTo>
                    <a:lnTo>
                      <a:pt x="947774" y="0"/>
                    </a:lnTo>
                    <a:lnTo>
                      <a:pt x="947774" y="62097"/>
                    </a:lnTo>
                    <a:lnTo>
                      <a:pt x="0" y="62097"/>
                    </a:lnTo>
                    <a:close/>
                  </a:path>
                </a:pathLst>
              </a:custGeom>
              <a:solidFill>
                <a:srgbClr val="6C9286"/>
              </a:solidFill>
              <a:ln cap="sq">
                <a:noFill/>
                <a:prstDash val="solid"/>
                <a:miter/>
              </a:ln>
            </p:spPr>
          </p:sp>
          <p:sp>
            <p:nvSpPr>
              <p:cNvPr id="49" name="TextBox 49"/>
              <p:cNvSpPr txBox="1"/>
              <p:nvPr/>
            </p:nvSpPr>
            <p:spPr>
              <a:xfrm>
                <a:off x="0" y="-28575"/>
                <a:ext cx="94777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0" name="Group 50"/>
            <p:cNvGrpSpPr/>
            <p:nvPr/>
          </p:nvGrpSpPr>
          <p:grpSpPr>
            <a:xfrm>
              <a:off x="0" y="925401"/>
              <a:ext cx="3675307" cy="314368"/>
              <a:chOff x="0" y="0"/>
              <a:chExt cx="725987" cy="62097"/>
            </a:xfrm>
          </p:grpSpPr>
          <p:sp>
            <p:nvSpPr>
              <p:cNvPr id="51" name="Freeform 51"/>
              <p:cNvSpPr/>
              <p:nvPr/>
            </p:nvSpPr>
            <p:spPr>
              <a:xfrm>
                <a:off x="0" y="0"/>
                <a:ext cx="725987" cy="62097"/>
              </a:xfrm>
              <a:custGeom>
                <a:avLst/>
                <a:gdLst/>
                <a:ahLst/>
                <a:cxnLst/>
                <a:rect l="l" t="t" r="r" b="b"/>
                <a:pathLst>
                  <a:path w="725987" h="62097">
                    <a:moveTo>
                      <a:pt x="0" y="0"/>
                    </a:moveTo>
                    <a:lnTo>
                      <a:pt x="725987" y="0"/>
                    </a:lnTo>
                    <a:lnTo>
                      <a:pt x="725987" y="62097"/>
                    </a:lnTo>
                    <a:lnTo>
                      <a:pt x="0" y="62097"/>
                    </a:lnTo>
                    <a:close/>
                  </a:path>
                </a:pathLst>
              </a:custGeom>
              <a:solidFill>
                <a:srgbClr val="6C9286"/>
              </a:solidFill>
              <a:ln cap="sq">
                <a:noFill/>
                <a:prstDash val="solid"/>
                <a:miter/>
              </a:ln>
            </p:spPr>
          </p:sp>
          <p:sp>
            <p:nvSpPr>
              <p:cNvPr id="52" name="TextBox 52"/>
              <p:cNvSpPr txBox="1"/>
              <p:nvPr/>
            </p:nvSpPr>
            <p:spPr>
              <a:xfrm>
                <a:off x="0" y="-28575"/>
                <a:ext cx="725987"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3" name="Group 53"/>
            <p:cNvGrpSpPr/>
            <p:nvPr/>
          </p:nvGrpSpPr>
          <p:grpSpPr>
            <a:xfrm rot="-5400000">
              <a:off x="-650594" y="1538808"/>
              <a:ext cx="3391984" cy="314368"/>
              <a:chOff x="0" y="0"/>
              <a:chExt cx="670022" cy="62097"/>
            </a:xfrm>
          </p:grpSpPr>
          <p:sp>
            <p:nvSpPr>
              <p:cNvPr id="54" name="Freeform 54"/>
              <p:cNvSpPr/>
              <p:nvPr/>
            </p:nvSpPr>
            <p:spPr>
              <a:xfrm>
                <a:off x="0" y="0"/>
                <a:ext cx="670022" cy="62097"/>
              </a:xfrm>
              <a:custGeom>
                <a:avLst/>
                <a:gdLst/>
                <a:ahLst/>
                <a:cxnLst/>
                <a:rect l="l" t="t" r="r" b="b"/>
                <a:pathLst>
                  <a:path w="670022" h="62097">
                    <a:moveTo>
                      <a:pt x="0" y="0"/>
                    </a:moveTo>
                    <a:lnTo>
                      <a:pt x="670022" y="0"/>
                    </a:lnTo>
                    <a:lnTo>
                      <a:pt x="670022" y="62097"/>
                    </a:lnTo>
                    <a:lnTo>
                      <a:pt x="0" y="62097"/>
                    </a:lnTo>
                    <a:close/>
                  </a:path>
                </a:pathLst>
              </a:custGeom>
              <a:solidFill>
                <a:srgbClr val="6C9286"/>
              </a:solidFill>
              <a:ln cap="sq">
                <a:noFill/>
                <a:prstDash val="solid"/>
                <a:miter/>
              </a:ln>
            </p:spPr>
          </p:sp>
          <p:sp>
            <p:nvSpPr>
              <p:cNvPr id="55" name="TextBox 55"/>
              <p:cNvSpPr txBox="1"/>
              <p:nvPr/>
            </p:nvSpPr>
            <p:spPr>
              <a:xfrm>
                <a:off x="0" y="-28575"/>
                <a:ext cx="670022"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6" name="Group 56"/>
            <p:cNvGrpSpPr/>
            <p:nvPr/>
          </p:nvGrpSpPr>
          <p:grpSpPr>
            <a:xfrm rot="-5400000">
              <a:off x="-2123316" y="3048717"/>
              <a:ext cx="4560999" cy="314368"/>
              <a:chOff x="0" y="0"/>
              <a:chExt cx="900938" cy="62097"/>
            </a:xfrm>
          </p:grpSpPr>
          <p:sp>
            <p:nvSpPr>
              <p:cNvPr id="57" name="Freeform 57"/>
              <p:cNvSpPr/>
              <p:nvPr/>
            </p:nvSpPr>
            <p:spPr>
              <a:xfrm>
                <a:off x="0" y="0"/>
                <a:ext cx="900938" cy="62097"/>
              </a:xfrm>
              <a:custGeom>
                <a:avLst/>
                <a:gdLst/>
                <a:ahLst/>
                <a:cxnLst/>
                <a:rect l="l" t="t" r="r" b="b"/>
                <a:pathLst>
                  <a:path w="900938" h="62097">
                    <a:moveTo>
                      <a:pt x="0" y="0"/>
                    </a:moveTo>
                    <a:lnTo>
                      <a:pt x="900938" y="0"/>
                    </a:lnTo>
                    <a:lnTo>
                      <a:pt x="900938" y="62097"/>
                    </a:lnTo>
                    <a:lnTo>
                      <a:pt x="0" y="62097"/>
                    </a:lnTo>
                    <a:close/>
                  </a:path>
                </a:pathLst>
              </a:custGeom>
              <a:solidFill>
                <a:srgbClr val="6C9286"/>
              </a:solidFill>
              <a:ln cap="sq">
                <a:noFill/>
                <a:prstDash val="solid"/>
                <a:miter/>
              </a:ln>
            </p:spPr>
          </p:sp>
          <p:sp>
            <p:nvSpPr>
              <p:cNvPr id="58" name="TextBox 58"/>
              <p:cNvSpPr txBox="1"/>
              <p:nvPr/>
            </p:nvSpPr>
            <p:spPr>
              <a:xfrm>
                <a:off x="0" y="-28575"/>
                <a:ext cx="900938"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grpSp>
        <p:nvGrpSpPr>
          <p:cNvPr id="59" name="Group 59"/>
          <p:cNvGrpSpPr/>
          <p:nvPr/>
        </p:nvGrpSpPr>
        <p:grpSpPr>
          <a:xfrm rot="-10800000">
            <a:off x="6341064" y="8928906"/>
            <a:ext cx="5605872" cy="235776"/>
            <a:chOff x="0" y="0"/>
            <a:chExt cx="1476444" cy="62097"/>
          </a:xfrm>
        </p:grpSpPr>
        <p:sp>
          <p:nvSpPr>
            <p:cNvPr id="60" name="Freeform 60"/>
            <p:cNvSpPr/>
            <p:nvPr/>
          </p:nvSpPr>
          <p:spPr>
            <a:xfrm>
              <a:off x="0" y="0"/>
              <a:ext cx="1476444" cy="62097"/>
            </a:xfrm>
            <a:custGeom>
              <a:avLst/>
              <a:gdLst/>
              <a:ahLst/>
              <a:cxnLst/>
              <a:rect l="l" t="t" r="r" b="b"/>
              <a:pathLst>
                <a:path w="1476444" h="62097">
                  <a:moveTo>
                    <a:pt x="0" y="0"/>
                  </a:moveTo>
                  <a:lnTo>
                    <a:pt x="1476444" y="0"/>
                  </a:lnTo>
                  <a:lnTo>
                    <a:pt x="1476444" y="62097"/>
                  </a:lnTo>
                  <a:lnTo>
                    <a:pt x="0" y="62097"/>
                  </a:lnTo>
                  <a:close/>
                </a:path>
              </a:pathLst>
            </a:custGeom>
            <a:solidFill>
              <a:srgbClr val="365B6D"/>
            </a:solidFill>
            <a:ln cap="sq">
              <a:noFill/>
              <a:prstDash val="solid"/>
              <a:miter/>
            </a:ln>
          </p:spPr>
        </p:sp>
        <p:sp>
          <p:nvSpPr>
            <p:cNvPr id="61" name="TextBox 61"/>
            <p:cNvSpPr txBox="1"/>
            <p:nvPr/>
          </p:nvSpPr>
          <p:spPr>
            <a:xfrm>
              <a:off x="0" y="-28575"/>
              <a:ext cx="1476444"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62" name="Group 62"/>
          <p:cNvGrpSpPr/>
          <p:nvPr/>
        </p:nvGrpSpPr>
        <p:grpSpPr>
          <a:xfrm>
            <a:off x="7269826" y="1415525"/>
            <a:ext cx="3748348" cy="235776"/>
            <a:chOff x="0" y="0"/>
            <a:chExt cx="987219" cy="62097"/>
          </a:xfrm>
        </p:grpSpPr>
        <p:sp>
          <p:nvSpPr>
            <p:cNvPr id="63" name="Freeform 63"/>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64" name="TextBox 64"/>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65" name="Group 65"/>
          <p:cNvGrpSpPr/>
          <p:nvPr/>
        </p:nvGrpSpPr>
        <p:grpSpPr>
          <a:xfrm rot="-10800000">
            <a:off x="7269826" y="8504598"/>
            <a:ext cx="3748348" cy="235776"/>
            <a:chOff x="0" y="0"/>
            <a:chExt cx="987219" cy="62097"/>
          </a:xfrm>
        </p:grpSpPr>
        <p:sp>
          <p:nvSpPr>
            <p:cNvPr id="66" name="Freeform 66"/>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67" name="TextBox 67"/>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15150722" y="1234804"/>
            <a:ext cx="3748348" cy="235776"/>
            <a:chOff x="0" y="0"/>
            <a:chExt cx="987219" cy="62097"/>
          </a:xfrm>
        </p:grpSpPr>
        <p:sp>
          <p:nvSpPr>
            <p:cNvPr id="3" name="Freeform 3"/>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4" name="TextBox 4"/>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 name="Group 5"/>
          <p:cNvGrpSpPr/>
          <p:nvPr/>
        </p:nvGrpSpPr>
        <p:grpSpPr>
          <a:xfrm>
            <a:off x="6477532" y="10050950"/>
            <a:ext cx="3748348" cy="235776"/>
            <a:chOff x="0" y="0"/>
            <a:chExt cx="987219" cy="62097"/>
          </a:xfrm>
        </p:grpSpPr>
        <p:sp>
          <p:nvSpPr>
            <p:cNvPr id="6" name="Freeform 6"/>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7" name="TextBox 7"/>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8" name="Group 8"/>
          <p:cNvGrpSpPr/>
          <p:nvPr/>
        </p:nvGrpSpPr>
        <p:grpSpPr>
          <a:xfrm>
            <a:off x="14230364" y="1659112"/>
            <a:ext cx="3748348" cy="235776"/>
            <a:chOff x="0" y="0"/>
            <a:chExt cx="987219" cy="62097"/>
          </a:xfrm>
        </p:grpSpPr>
        <p:sp>
          <p:nvSpPr>
            <p:cNvPr id="9" name="Freeform 9"/>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0" name="TextBox 10"/>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1" name="Group 11"/>
          <p:cNvGrpSpPr/>
          <p:nvPr/>
        </p:nvGrpSpPr>
        <p:grpSpPr>
          <a:xfrm>
            <a:off x="8861064" y="10169112"/>
            <a:ext cx="3748348" cy="235776"/>
            <a:chOff x="0" y="0"/>
            <a:chExt cx="987219" cy="62097"/>
          </a:xfrm>
        </p:grpSpPr>
        <p:sp>
          <p:nvSpPr>
            <p:cNvPr id="12" name="Freeform 12"/>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3" name="TextBox 13"/>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4" name="Group 14"/>
          <p:cNvGrpSpPr/>
          <p:nvPr/>
        </p:nvGrpSpPr>
        <p:grpSpPr>
          <a:xfrm>
            <a:off x="11200482" y="10130738"/>
            <a:ext cx="3748348" cy="235776"/>
            <a:chOff x="0" y="0"/>
            <a:chExt cx="987219" cy="62097"/>
          </a:xfrm>
        </p:grpSpPr>
        <p:sp>
          <p:nvSpPr>
            <p:cNvPr id="15" name="Freeform 15"/>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16" name="TextBox 16"/>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
        <p:nvSpPr>
          <p:cNvPr id="17" name="Freeform 17"/>
          <p:cNvSpPr/>
          <p:nvPr/>
        </p:nvSpPr>
        <p:spPr>
          <a:xfrm>
            <a:off x="4742427" y="1126308"/>
            <a:ext cx="9202173" cy="8924643"/>
          </a:xfrm>
          <a:custGeom>
            <a:avLst/>
            <a:gdLst/>
            <a:ahLst/>
            <a:cxnLst/>
            <a:rect l="l" t="t" r="r" b="b"/>
            <a:pathLst>
              <a:path w="8803145" h="8407004">
                <a:moveTo>
                  <a:pt x="0" y="0"/>
                </a:moveTo>
                <a:lnTo>
                  <a:pt x="8803146" y="0"/>
                </a:lnTo>
                <a:lnTo>
                  <a:pt x="8803146" y="8407003"/>
                </a:lnTo>
                <a:lnTo>
                  <a:pt x="0" y="8407003"/>
                </a:lnTo>
                <a:lnTo>
                  <a:pt x="0" y="0"/>
                </a:lnTo>
                <a:close/>
              </a:path>
            </a:pathLst>
          </a:custGeom>
          <a:blipFill>
            <a:blip r:embed="rId2"/>
            <a:stretch>
              <a:fillRect/>
            </a:stretch>
          </a:blipFill>
        </p:spPr>
      </p:sp>
      <p:sp>
        <p:nvSpPr>
          <p:cNvPr id="18" name="TextBox 18"/>
          <p:cNvSpPr txBox="1"/>
          <p:nvPr/>
        </p:nvSpPr>
        <p:spPr>
          <a:xfrm>
            <a:off x="450634" y="1440006"/>
            <a:ext cx="3863851"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DATASET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15150722" y="1234804"/>
            <a:ext cx="3748348" cy="235776"/>
            <a:chOff x="0" y="0"/>
            <a:chExt cx="987219" cy="62097"/>
          </a:xfrm>
        </p:grpSpPr>
        <p:sp>
          <p:nvSpPr>
            <p:cNvPr id="3" name="Freeform 3"/>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4" name="TextBox 4"/>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 name="Group 5"/>
          <p:cNvGrpSpPr/>
          <p:nvPr/>
        </p:nvGrpSpPr>
        <p:grpSpPr>
          <a:xfrm>
            <a:off x="6477532" y="10050950"/>
            <a:ext cx="3748348" cy="235776"/>
            <a:chOff x="0" y="0"/>
            <a:chExt cx="987219" cy="62097"/>
          </a:xfrm>
        </p:grpSpPr>
        <p:sp>
          <p:nvSpPr>
            <p:cNvPr id="6" name="Freeform 6"/>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7" name="TextBox 7"/>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8" name="Group 8"/>
          <p:cNvGrpSpPr/>
          <p:nvPr/>
        </p:nvGrpSpPr>
        <p:grpSpPr>
          <a:xfrm>
            <a:off x="14230364" y="1659112"/>
            <a:ext cx="3748348" cy="235776"/>
            <a:chOff x="0" y="0"/>
            <a:chExt cx="987219" cy="62097"/>
          </a:xfrm>
        </p:grpSpPr>
        <p:sp>
          <p:nvSpPr>
            <p:cNvPr id="9" name="Freeform 9"/>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0" name="TextBox 10"/>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1" name="Group 11"/>
          <p:cNvGrpSpPr/>
          <p:nvPr/>
        </p:nvGrpSpPr>
        <p:grpSpPr>
          <a:xfrm>
            <a:off x="8861064" y="10169112"/>
            <a:ext cx="3748348" cy="235776"/>
            <a:chOff x="0" y="0"/>
            <a:chExt cx="987219" cy="62097"/>
          </a:xfrm>
        </p:grpSpPr>
        <p:sp>
          <p:nvSpPr>
            <p:cNvPr id="12" name="Freeform 12"/>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3" name="TextBox 13"/>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
        <p:nvSpPr>
          <p:cNvPr id="14" name="Freeform 14"/>
          <p:cNvSpPr/>
          <p:nvPr/>
        </p:nvSpPr>
        <p:spPr>
          <a:xfrm>
            <a:off x="450634" y="3660547"/>
            <a:ext cx="9615992" cy="526067"/>
          </a:xfrm>
          <a:custGeom>
            <a:avLst/>
            <a:gdLst/>
            <a:ahLst/>
            <a:cxnLst/>
            <a:rect l="l" t="t" r="r" b="b"/>
            <a:pathLst>
              <a:path w="9615992" h="526067">
                <a:moveTo>
                  <a:pt x="0" y="0"/>
                </a:moveTo>
                <a:lnTo>
                  <a:pt x="9615992" y="0"/>
                </a:lnTo>
                <a:lnTo>
                  <a:pt x="9615992" y="526067"/>
                </a:lnTo>
                <a:lnTo>
                  <a:pt x="0" y="526067"/>
                </a:lnTo>
                <a:lnTo>
                  <a:pt x="0" y="0"/>
                </a:lnTo>
                <a:close/>
              </a:path>
            </a:pathLst>
          </a:custGeom>
          <a:blipFill>
            <a:blip r:embed="rId2"/>
            <a:stretch>
              <a:fillRect l="-4566" t="-662738" r="-48509" b="-1056014"/>
            </a:stretch>
          </a:blipFill>
        </p:spPr>
        <p:txBody>
          <a:bodyPr/>
          <a:lstStyle/>
          <a:p>
            <a:endParaRPr lang="en-US" dirty="0"/>
          </a:p>
        </p:txBody>
      </p:sp>
      <p:sp>
        <p:nvSpPr>
          <p:cNvPr id="15" name="Freeform 15"/>
          <p:cNvSpPr/>
          <p:nvPr/>
        </p:nvSpPr>
        <p:spPr>
          <a:xfrm>
            <a:off x="450634" y="4213459"/>
            <a:ext cx="9615992" cy="3241239"/>
          </a:xfrm>
          <a:custGeom>
            <a:avLst/>
            <a:gdLst/>
            <a:ahLst/>
            <a:cxnLst/>
            <a:rect l="l" t="t" r="r" b="b"/>
            <a:pathLst>
              <a:path w="9615992" h="3241239">
                <a:moveTo>
                  <a:pt x="0" y="0"/>
                </a:moveTo>
                <a:lnTo>
                  <a:pt x="9615992" y="0"/>
                </a:lnTo>
                <a:lnTo>
                  <a:pt x="9615992" y="3241239"/>
                </a:lnTo>
                <a:lnTo>
                  <a:pt x="0" y="3241239"/>
                </a:lnTo>
                <a:lnTo>
                  <a:pt x="0" y="0"/>
                </a:lnTo>
                <a:close/>
              </a:path>
            </a:pathLst>
          </a:custGeom>
          <a:blipFill>
            <a:blip r:embed="rId3"/>
            <a:stretch>
              <a:fillRect l="-3713" t="-47368" b="-52631"/>
            </a:stretch>
          </a:blipFill>
        </p:spPr>
      </p:sp>
      <p:sp>
        <p:nvSpPr>
          <p:cNvPr id="16" name="Freeform 16"/>
          <p:cNvSpPr/>
          <p:nvPr/>
        </p:nvSpPr>
        <p:spPr>
          <a:xfrm>
            <a:off x="450634" y="7483273"/>
            <a:ext cx="2494010" cy="951199"/>
          </a:xfrm>
          <a:custGeom>
            <a:avLst/>
            <a:gdLst/>
            <a:ahLst/>
            <a:cxnLst/>
            <a:rect l="l" t="t" r="r" b="b"/>
            <a:pathLst>
              <a:path w="2494010" h="951199">
                <a:moveTo>
                  <a:pt x="0" y="0"/>
                </a:moveTo>
                <a:lnTo>
                  <a:pt x="2494010" y="0"/>
                </a:lnTo>
                <a:lnTo>
                  <a:pt x="2494010" y="951199"/>
                </a:lnTo>
                <a:lnTo>
                  <a:pt x="0" y="951199"/>
                </a:lnTo>
                <a:lnTo>
                  <a:pt x="0" y="0"/>
                </a:lnTo>
                <a:close/>
              </a:path>
            </a:pathLst>
          </a:custGeom>
          <a:blipFill>
            <a:blip r:embed="rId4"/>
            <a:stretch>
              <a:fillRect l="-137428" t="-539759" r="-385047" b="-421112"/>
            </a:stretch>
          </a:blipFill>
        </p:spPr>
      </p:sp>
      <p:grpSp>
        <p:nvGrpSpPr>
          <p:cNvPr id="17" name="Group 17"/>
          <p:cNvGrpSpPr/>
          <p:nvPr/>
        </p:nvGrpSpPr>
        <p:grpSpPr>
          <a:xfrm>
            <a:off x="11200482" y="10130738"/>
            <a:ext cx="3748348" cy="235776"/>
            <a:chOff x="0" y="0"/>
            <a:chExt cx="987219" cy="62097"/>
          </a:xfrm>
        </p:grpSpPr>
        <p:sp>
          <p:nvSpPr>
            <p:cNvPr id="18" name="Freeform 18"/>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19" name="TextBox 19"/>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
        <p:nvSpPr>
          <p:cNvPr id="20" name="TextBox 20"/>
          <p:cNvSpPr txBox="1"/>
          <p:nvPr/>
        </p:nvSpPr>
        <p:spPr>
          <a:xfrm>
            <a:off x="450634" y="1440006"/>
            <a:ext cx="3863851"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DATASET</a:t>
            </a:r>
          </a:p>
        </p:txBody>
      </p:sp>
      <p:sp>
        <p:nvSpPr>
          <p:cNvPr id="21" name="TextBox 21"/>
          <p:cNvSpPr txBox="1"/>
          <p:nvPr/>
        </p:nvSpPr>
        <p:spPr>
          <a:xfrm>
            <a:off x="10450234" y="1988818"/>
            <a:ext cx="7345454" cy="8000365"/>
          </a:xfrm>
          <a:prstGeom prst="rect">
            <a:avLst/>
          </a:prstGeom>
        </p:spPr>
        <p:txBody>
          <a:bodyPr lIns="0" tIns="0" rIns="0" bIns="0" rtlCol="0" anchor="t">
            <a:spAutoFit/>
          </a:bodyPr>
          <a:lstStyle/>
          <a:p>
            <a:pPr algn="l">
              <a:lnSpc>
                <a:spcPts val="2659"/>
              </a:lnSpc>
            </a:pPr>
            <a:r>
              <a:rPr lang="en-US" sz="1899" b="1">
                <a:solidFill>
                  <a:srgbClr val="365B6D"/>
                </a:solidFill>
                <a:latin typeface="Roboto Bold"/>
                <a:ea typeface="Roboto Bold"/>
                <a:cs typeface="Roboto Bold"/>
                <a:sym typeface="Roboto Bold"/>
              </a:rPr>
              <a:t>VARIABLES:</a:t>
            </a:r>
          </a:p>
          <a:p>
            <a:pPr algn="l">
              <a:lnSpc>
                <a:spcPts val="2659"/>
              </a:lnSpc>
            </a:pPr>
            <a:r>
              <a:rPr lang="en-US" sz="1899" b="1" i="1">
                <a:solidFill>
                  <a:srgbClr val="365B6D"/>
                </a:solidFill>
                <a:latin typeface="Roboto Bold Italics"/>
                <a:ea typeface="Roboto Bold Italics"/>
                <a:cs typeface="Roboto Bold Italics"/>
                <a:sym typeface="Roboto Bold Italics"/>
              </a:rPr>
              <a:t>Datos personales:</a:t>
            </a:r>
          </a:p>
          <a:p>
            <a:pPr marL="410208" lvl="1" indent="-205104" algn="l">
              <a:lnSpc>
                <a:spcPts val="2659"/>
              </a:lnSpc>
              <a:buFont typeface="Arial"/>
              <a:buChar char="•"/>
            </a:pPr>
            <a:r>
              <a:rPr lang="en-US" sz="1899">
                <a:solidFill>
                  <a:srgbClr val="365B6D"/>
                </a:solidFill>
                <a:latin typeface="Roboto"/>
                <a:ea typeface="Roboto"/>
                <a:cs typeface="Roboto"/>
                <a:sym typeface="Roboto"/>
              </a:rPr>
              <a:t>Age: Edad en años.</a:t>
            </a:r>
          </a:p>
          <a:p>
            <a:pPr marL="410208" lvl="1" indent="-205104" algn="l">
              <a:lnSpc>
                <a:spcPts val="2659"/>
              </a:lnSpc>
              <a:buFont typeface="Arial"/>
              <a:buChar char="•"/>
            </a:pPr>
            <a:r>
              <a:rPr lang="en-US" sz="1899">
                <a:solidFill>
                  <a:srgbClr val="365B6D"/>
                </a:solidFill>
                <a:latin typeface="Roboto"/>
                <a:ea typeface="Roboto"/>
                <a:cs typeface="Roboto"/>
                <a:sym typeface="Roboto"/>
              </a:rPr>
              <a:t>Gender: Género del usuario (Male/Female).</a:t>
            </a:r>
          </a:p>
          <a:p>
            <a:pPr marL="410208" lvl="1" indent="-205104" algn="l">
              <a:lnSpc>
                <a:spcPts val="2659"/>
              </a:lnSpc>
              <a:buFont typeface="Arial"/>
              <a:buChar char="•"/>
            </a:pPr>
            <a:r>
              <a:rPr lang="en-US" sz="1899">
                <a:solidFill>
                  <a:srgbClr val="365B6D"/>
                </a:solidFill>
                <a:latin typeface="Roboto"/>
                <a:ea typeface="Roboto"/>
                <a:cs typeface="Roboto"/>
                <a:sym typeface="Roboto"/>
              </a:rPr>
              <a:t>Weight (kg): Peso en kilogramos.</a:t>
            </a:r>
          </a:p>
          <a:p>
            <a:pPr marL="410208" lvl="1" indent="-205104" algn="l">
              <a:lnSpc>
                <a:spcPts val="2659"/>
              </a:lnSpc>
              <a:buFont typeface="Arial"/>
              <a:buChar char="•"/>
            </a:pPr>
            <a:r>
              <a:rPr lang="en-US" sz="1899">
                <a:solidFill>
                  <a:srgbClr val="365B6D"/>
                </a:solidFill>
                <a:latin typeface="Roboto"/>
                <a:ea typeface="Roboto"/>
                <a:cs typeface="Roboto"/>
                <a:sym typeface="Roboto"/>
              </a:rPr>
              <a:t>Height (m): Altura en metros.</a:t>
            </a:r>
          </a:p>
          <a:p>
            <a:pPr marL="410208" lvl="1" indent="-205104" algn="l">
              <a:lnSpc>
                <a:spcPts val="2659"/>
              </a:lnSpc>
              <a:buFont typeface="Arial"/>
              <a:buChar char="•"/>
            </a:pPr>
            <a:r>
              <a:rPr lang="en-US" sz="1899">
                <a:solidFill>
                  <a:srgbClr val="365B6D"/>
                </a:solidFill>
                <a:latin typeface="Roboto"/>
                <a:ea typeface="Roboto"/>
                <a:cs typeface="Roboto"/>
                <a:sym typeface="Roboto"/>
              </a:rPr>
              <a:t>BMI: Índice de masa corporal.</a:t>
            </a:r>
          </a:p>
          <a:p>
            <a:pPr algn="l">
              <a:lnSpc>
                <a:spcPts val="2659"/>
              </a:lnSpc>
            </a:pPr>
            <a:r>
              <a:rPr lang="en-US" sz="1899" b="1" i="1">
                <a:solidFill>
                  <a:srgbClr val="365B6D"/>
                </a:solidFill>
                <a:latin typeface="Roboto Bold Italics"/>
                <a:ea typeface="Roboto Bold Italics"/>
                <a:cs typeface="Roboto Bold Italics"/>
                <a:sym typeface="Roboto Bold Italics"/>
              </a:rPr>
              <a:t>Métricas fisiológicas:</a:t>
            </a:r>
          </a:p>
          <a:p>
            <a:pPr marL="410208" lvl="1" indent="-205104" algn="l">
              <a:lnSpc>
                <a:spcPts val="2659"/>
              </a:lnSpc>
              <a:buFont typeface="Arial"/>
              <a:buChar char="•"/>
            </a:pPr>
            <a:r>
              <a:rPr lang="en-US" sz="1899">
                <a:solidFill>
                  <a:srgbClr val="365B6D"/>
                </a:solidFill>
                <a:latin typeface="Roboto"/>
                <a:ea typeface="Roboto"/>
                <a:cs typeface="Roboto"/>
                <a:sym typeface="Roboto"/>
              </a:rPr>
              <a:t>Max_BPM, Avg_BPM, Resting_BPM: Frecuencias cardíacas máxima, promedio y en reposo.</a:t>
            </a:r>
          </a:p>
          <a:p>
            <a:pPr algn="l">
              <a:lnSpc>
                <a:spcPts val="2659"/>
              </a:lnSpc>
            </a:pPr>
            <a:r>
              <a:rPr lang="en-US" sz="1899" b="1" i="1">
                <a:solidFill>
                  <a:srgbClr val="365B6D"/>
                </a:solidFill>
                <a:latin typeface="Roboto Bold Italics"/>
                <a:ea typeface="Roboto Bold Italics"/>
                <a:cs typeface="Roboto Bold Italics"/>
                <a:sym typeface="Roboto Bold Italics"/>
              </a:rPr>
              <a:t>Datos de actividad:</a:t>
            </a:r>
          </a:p>
          <a:p>
            <a:pPr marL="410208" lvl="1" indent="-205104" algn="l">
              <a:lnSpc>
                <a:spcPts val="2659"/>
              </a:lnSpc>
              <a:buFont typeface="Arial"/>
              <a:buChar char="•"/>
            </a:pPr>
            <a:r>
              <a:rPr lang="en-US" sz="1899">
                <a:solidFill>
                  <a:srgbClr val="365B6D"/>
                </a:solidFill>
                <a:latin typeface="Roboto"/>
                <a:ea typeface="Roboto"/>
                <a:cs typeface="Roboto"/>
                <a:sym typeface="Roboto"/>
              </a:rPr>
              <a:t>Session_Duration (hours): Duración promedio de las sesiones en horas.</a:t>
            </a:r>
          </a:p>
          <a:p>
            <a:pPr marL="410208" lvl="1" indent="-205104" algn="l">
              <a:lnSpc>
                <a:spcPts val="2659"/>
              </a:lnSpc>
              <a:buFont typeface="Arial"/>
              <a:buChar char="•"/>
            </a:pPr>
            <a:r>
              <a:rPr lang="en-US" sz="1899">
                <a:solidFill>
                  <a:srgbClr val="365B6D"/>
                </a:solidFill>
                <a:latin typeface="Roboto"/>
                <a:ea typeface="Roboto"/>
                <a:cs typeface="Roboto"/>
                <a:sym typeface="Roboto"/>
              </a:rPr>
              <a:t>Calories_Burned: Calorías quemadas en promedio por sesión.</a:t>
            </a:r>
          </a:p>
          <a:p>
            <a:pPr marL="410208" lvl="1" indent="-205104" algn="l">
              <a:lnSpc>
                <a:spcPts val="2659"/>
              </a:lnSpc>
              <a:buFont typeface="Arial"/>
              <a:buChar char="•"/>
            </a:pPr>
            <a:r>
              <a:rPr lang="en-US" sz="1899">
                <a:solidFill>
                  <a:srgbClr val="365B6D"/>
                </a:solidFill>
                <a:latin typeface="Roboto"/>
                <a:ea typeface="Roboto"/>
                <a:cs typeface="Roboto"/>
                <a:sym typeface="Roboto"/>
              </a:rPr>
              <a:t>Workout_Type: Tipo de entrenamiento realizado (Yoga, HIIT, Cardio, Strength).</a:t>
            </a:r>
          </a:p>
          <a:p>
            <a:pPr marL="410208" lvl="1" indent="-205104" algn="l">
              <a:lnSpc>
                <a:spcPts val="2659"/>
              </a:lnSpc>
              <a:buFont typeface="Arial"/>
              <a:buChar char="•"/>
            </a:pPr>
            <a:r>
              <a:rPr lang="en-US" sz="1899">
                <a:solidFill>
                  <a:srgbClr val="365B6D"/>
                </a:solidFill>
                <a:latin typeface="Roboto"/>
                <a:ea typeface="Roboto"/>
                <a:cs typeface="Roboto"/>
                <a:sym typeface="Roboto"/>
              </a:rPr>
              <a:t>Workout_Frequency (days/week): Frecuencia semanal de entrenamiento.</a:t>
            </a:r>
          </a:p>
          <a:p>
            <a:pPr algn="l">
              <a:lnSpc>
                <a:spcPts val="2659"/>
              </a:lnSpc>
            </a:pPr>
            <a:r>
              <a:rPr lang="en-US" sz="1899" b="1" i="1">
                <a:solidFill>
                  <a:srgbClr val="365B6D"/>
                </a:solidFill>
                <a:latin typeface="Roboto Bold Italics"/>
                <a:ea typeface="Roboto Bold Italics"/>
                <a:cs typeface="Roboto Bold Italics"/>
                <a:sym typeface="Roboto Bold Italics"/>
              </a:rPr>
              <a:t>Otros indicadores:</a:t>
            </a:r>
          </a:p>
          <a:p>
            <a:pPr marL="410208" lvl="1" indent="-205104" algn="l">
              <a:lnSpc>
                <a:spcPts val="2659"/>
              </a:lnSpc>
              <a:buFont typeface="Arial"/>
              <a:buChar char="•"/>
            </a:pPr>
            <a:r>
              <a:rPr lang="en-US" sz="1899">
                <a:solidFill>
                  <a:srgbClr val="365B6D"/>
                </a:solidFill>
                <a:latin typeface="Roboto"/>
                <a:ea typeface="Roboto"/>
                <a:cs typeface="Roboto"/>
                <a:sym typeface="Roboto"/>
              </a:rPr>
              <a:t>Fat_Percentage: Porcentaje de grasa corporal.</a:t>
            </a:r>
          </a:p>
          <a:p>
            <a:pPr marL="410208" lvl="1" indent="-205104" algn="l">
              <a:lnSpc>
                <a:spcPts val="2659"/>
              </a:lnSpc>
              <a:buFont typeface="Arial"/>
              <a:buChar char="•"/>
            </a:pPr>
            <a:r>
              <a:rPr lang="en-US" sz="1899">
                <a:solidFill>
                  <a:srgbClr val="365B6D"/>
                </a:solidFill>
                <a:latin typeface="Roboto"/>
                <a:ea typeface="Roboto"/>
                <a:cs typeface="Roboto"/>
                <a:sym typeface="Roboto"/>
              </a:rPr>
              <a:t>Water_Intake (liters): Consumo promedio de agua por día.</a:t>
            </a:r>
          </a:p>
          <a:p>
            <a:pPr marL="410208" lvl="1" indent="-205104" algn="l">
              <a:lnSpc>
                <a:spcPts val="2659"/>
              </a:lnSpc>
              <a:buFont typeface="Arial"/>
              <a:buChar char="•"/>
            </a:pPr>
            <a:r>
              <a:rPr lang="en-US" sz="1899">
                <a:solidFill>
                  <a:srgbClr val="365B6D"/>
                </a:solidFill>
                <a:latin typeface="Roboto"/>
                <a:ea typeface="Roboto"/>
                <a:cs typeface="Roboto"/>
                <a:sym typeface="Roboto"/>
              </a:rPr>
              <a:t>Experience_Level: Nivel de experiencia (escala ordinal de 1 a 3, donde 3 es más avanzado).</a:t>
            </a:r>
          </a:p>
          <a:p>
            <a:pPr algn="l">
              <a:lnSpc>
                <a:spcPts val="2659"/>
              </a:lnSpc>
            </a:pPr>
            <a:endParaRPr lang="en-US" sz="1899">
              <a:solidFill>
                <a:srgbClr val="365B6D"/>
              </a:solidFill>
              <a:latin typeface="Roboto"/>
              <a:ea typeface="Roboto"/>
              <a:cs typeface="Roboto"/>
              <a:sym typeface="Roboto"/>
            </a:endParaRPr>
          </a:p>
        </p:txBody>
      </p:sp>
      <p:pic>
        <p:nvPicPr>
          <p:cNvPr id="1026" name="Picture 2">
            <a:extLst>
              <a:ext uri="{FF2B5EF4-FFF2-40B4-BE49-F238E27FC236}">
                <a16:creationId xmlns:a16="http://schemas.microsoft.com/office/drawing/2014/main" id="{188C5B88-E248-4C44-9762-47249AB8D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799" y="872785"/>
            <a:ext cx="4401380" cy="1699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15150722" y="1234804"/>
            <a:ext cx="3748348" cy="235776"/>
            <a:chOff x="0" y="0"/>
            <a:chExt cx="987219" cy="62097"/>
          </a:xfrm>
        </p:grpSpPr>
        <p:sp>
          <p:nvSpPr>
            <p:cNvPr id="3" name="Freeform 3"/>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4" name="TextBox 4"/>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 name="Group 5"/>
          <p:cNvGrpSpPr/>
          <p:nvPr/>
        </p:nvGrpSpPr>
        <p:grpSpPr>
          <a:xfrm>
            <a:off x="6477532" y="10050950"/>
            <a:ext cx="3748348" cy="235776"/>
            <a:chOff x="0" y="0"/>
            <a:chExt cx="987219" cy="62097"/>
          </a:xfrm>
        </p:grpSpPr>
        <p:sp>
          <p:nvSpPr>
            <p:cNvPr id="6" name="Freeform 6"/>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7" name="TextBox 7"/>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8" name="Group 8"/>
          <p:cNvGrpSpPr/>
          <p:nvPr/>
        </p:nvGrpSpPr>
        <p:grpSpPr>
          <a:xfrm>
            <a:off x="14230364" y="1659112"/>
            <a:ext cx="3748348" cy="235776"/>
            <a:chOff x="0" y="0"/>
            <a:chExt cx="987219" cy="62097"/>
          </a:xfrm>
        </p:grpSpPr>
        <p:sp>
          <p:nvSpPr>
            <p:cNvPr id="9" name="Freeform 9"/>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0" name="TextBox 10"/>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1" name="Group 11"/>
          <p:cNvGrpSpPr/>
          <p:nvPr/>
        </p:nvGrpSpPr>
        <p:grpSpPr>
          <a:xfrm>
            <a:off x="8861064" y="10169112"/>
            <a:ext cx="3748348" cy="235776"/>
            <a:chOff x="0" y="0"/>
            <a:chExt cx="987219" cy="62097"/>
          </a:xfrm>
        </p:grpSpPr>
        <p:sp>
          <p:nvSpPr>
            <p:cNvPr id="12" name="Freeform 12"/>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3" name="TextBox 13"/>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4" name="Group 14"/>
          <p:cNvGrpSpPr/>
          <p:nvPr/>
        </p:nvGrpSpPr>
        <p:grpSpPr>
          <a:xfrm>
            <a:off x="11200482" y="10130738"/>
            <a:ext cx="3748348" cy="235776"/>
            <a:chOff x="0" y="0"/>
            <a:chExt cx="987219" cy="62097"/>
          </a:xfrm>
        </p:grpSpPr>
        <p:sp>
          <p:nvSpPr>
            <p:cNvPr id="15" name="Freeform 15"/>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16" name="TextBox 16"/>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
        <p:nvSpPr>
          <p:cNvPr id="17" name="Freeform 17"/>
          <p:cNvSpPr/>
          <p:nvPr/>
        </p:nvSpPr>
        <p:spPr>
          <a:xfrm>
            <a:off x="608779" y="2500163"/>
            <a:ext cx="10807624" cy="6612899"/>
          </a:xfrm>
          <a:custGeom>
            <a:avLst/>
            <a:gdLst/>
            <a:ahLst/>
            <a:cxnLst/>
            <a:rect l="l" t="t" r="r" b="b"/>
            <a:pathLst>
              <a:path w="10807624" h="6612899">
                <a:moveTo>
                  <a:pt x="0" y="0"/>
                </a:moveTo>
                <a:lnTo>
                  <a:pt x="10807624" y="0"/>
                </a:lnTo>
                <a:lnTo>
                  <a:pt x="10807624" y="6612899"/>
                </a:lnTo>
                <a:lnTo>
                  <a:pt x="0" y="6612899"/>
                </a:lnTo>
                <a:lnTo>
                  <a:pt x="0" y="0"/>
                </a:lnTo>
                <a:close/>
              </a:path>
            </a:pathLst>
          </a:custGeom>
          <a:blipFill>
            <a:blip r:embed="rId2"/>
            <a:stretch>
              <a:fillRect l="-31145" t="-33700" b="-5616"/>
            </a:stretch>
          </a:blipFill>
        </p:spPr>
      </p:sp>
      <p:sp>
        <p:nvSpPr>
          <p:cNvPr id="18" name="TextBox 18"/>
          <p:cNvSpPr txBox="1"/>
          <p:nvPr/>
        </p:nvSpPr>
        <p:spPr>
          <a:xfrm>
            <a:off x="608779" y="1238250"/>
            <a:ext cx="9432301"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VARIABLE A UTILIZAR</a:t>
            </a:r>
          </a:p>
        </p:txBody>
      </p:sp>
      <p:sp>
        <p:nvSpPr>
          <p:cNvPr id="19" name="TextBox 19"/>
          <p:cNvSpPr txBox="1"/>
          <p:nvPr/>
        </p:nvSpPr>
        <p:spPr>
          <a:xfrm>
            <a:off x="11762988" y="4943726"/>
            <a:ext cx="5496312" cy="2051844"/>
          </a:xfrm>
          <a:prstGeom prst="rect">
            <a:avLst/>
          </a:prstGeom>
        </p:spPr>
        <p:txBody>
          <a:bodyPr lIns="0" tIns="0" rIns="0" bIns="0" rtlCol="0" anchor="t">
            <a:spAutoFit/>
          </a:bodyPr>
          <a:lstStyle/>
          <a:p>
            <a:pPr algn="just">
              <a:lnSpc>
                <a:spcPts val="2659"/>
              </a:lnSpc>
            </a:pPr>
            <a:r>
              <a:rPr lang="en-US" sz="1899" dirty="0" err="1">
                <a:solidFill>
                  <a:srgbClr val="365B6D"/>
                </a:solidFill>
                <a:latin typeface="Roboto"/>
                <a:ea typeface="Roboto"/>
                <a:cs typeface="Roboto"/>
                <a:sym typeface="Roboto"/>
              </a:rPr>
              <a:t>Decidi</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clasificar</a:t>
            </a:r>
            <a:r>
              <a:rPr lang="en-US" sz="1899" dirty="0">
                <a:solidFill>
                  <a:srgbClr val="365B6D"/>
                </a:solidFill>
                <a:latin typeface="Roboto"/>
                <a:ea typeface="Roboto"/>
                <a:cs typeface="Roboto"/>
                <a:sym typeface="Roboto"/>
              </a:rPr>
              <a:t> las </a:t>
            </a:r>
            <a:r>
              <a:rPr lang="en-US" sz="1899" dirty="0" err="1">
                <a:solidFill>
                  <a:srgbClr val="365B6D"/>
                </a:solidFill>
                <a:latin typeface="Roboto"/>
                <a:ea typeface="Roboto"/>
                <a:cs typeface="Roboto"/>
                <a:sym typeface="Roboto"/>
              </a:rPr>
              <a:t>calorías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quemadas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usando</a:t>
            </a:r>
            <a:r>
              <a:rPr lang="en-US" sz="1899" dirty="0">
                <a:solidFill>
                  <a:srgbClr val="365B6D"/>
                </a:solidFill>
                <a:latin typeface="Roboto"/>
                <a:ea typeface="Roboto"/>
                <a:cs typeface="Roboto"/>
                <a:sym typeface="Roboto"/>
              </a:rPr>
              <a:t> los terciles que </a:t>
            </a:r>
            <a:r>
              <a:rPr lang="en-US" sz="1899" dirty="0" err="1">
                <a:solidFill>
                  <a:srgbClr val="365B6D"/>
                </a:solidFill>
                <a:latin typeface="Roboto"/>
                <a:ea typeface="Roboto"/>
                <a:cs typeface="Roboto"/>
                <a:sym typeface="Roboto"/>
              </a:rPr>
              <a:t>dividen</a:t>
            </a:r>
            <a:r>
              <a:rPr lang="en-US" sz="1899" dirty="0">
                <a:solidFill>
                  <a:srgbClr val="365B6D"/>
                </a:solidFill>
                <a:latin typeface="Roboto"/>
                <a:ea typeface="Roboto"/>
                <a:cs typeface="Roboto"/>
                <a:sym typeface="Roboto"/>
              </a:rPr>
              <a:t> los </a:t>
            </a:r>
            <a:r>
              <a:rPr lang="en-US" sz="1899" dirty="0" err="1">
                <a:solidFill>
                  <a:srgbClr val="365B6D"/>
                </a:solidFill>
                <a:latin typeface="Roboto"/>
                <a:ea typeface="Roboto"/>
                <a:cs typeface="Roboto"/>
                <a:sym typeface="Roboto"/>
              </a:rPr>
              <a:t>datos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en</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tres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partes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iguales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Esto</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nos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permite</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clasificar</a:t>
            </a:r>
            <a:r>
              <a:rPr lang="en-US" sz="1899" dirty="0">
                <a:solidFill>
                  <a:srgbClr val="365B6D"/>
                </a:solidFill>
                <a:latin typeface="Roboto"/>
                <a:ea typeface="Roboto"/>
                <a:cs typeface="Roboto"/>
                <a:sym typeface="Roboto"/>
              </a:rPr>
              <a:t> las </a:t>
            </a:r>
            <a:r>
              <a:rPr lang="en-US" sz="1899" dirty="0" err="1">
                <a:solidFill>
                  <a:srgbClr val="365B6D"/>
                </a:solidFill>
                <a:latin typeface="Roboto"/>
                <a:ea typeface="Roboto"/>
                <a:cs typeface="Roboto"/>
                <a:sym typeface="Roboto"/>
              </a:rPr>
              <a:t>calorías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quemadas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en</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tres</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categorías</a:t>
            </a:r>
            <a:r>
              <a:rPr lang="en-US" sz="1899" dirty="0">
                <a:solidFill>
                  <a:srgbClr val="365B6D"/>
                </a:solidFill>
                <a:latin typeface="Roboto"/>
                <a:ea typeface="Roboto"/>
                <a:cs typeface="Roboto"/>
                <a:sym typeface="Roboto"/>
              </a:rPr>
              <a:t> (Low, Medium y High) de </a:t>
            </a:r>
            <a:r>
              <a:rPr lang="en-US" sz="1899" dirty="0" err="1">
                <a:solidFill>
                  <a:srgbClr val="365B6D"/>
                </a:solidFill>
                <a:latin typeface="Roboto"/>
                <a:ea typeface="Roboto"/>
                <a:cs typeface="Roboto"/>
                <a:sym typeface="Roboto"/>
              </a:rPr>
              <a:t>manera</a:t>
            </a:r>
            <a:r>
              <a:rPr lang="en-US" sz="1899" dirty="0">
                <a:solidFill>
                  <a:srgbClr val="365B6D"/>
                </a:solidFill>
                <a:latin typeface="Roboto"/>
                <a:ea typeface="Roboto"/>
                <a:cs typeface="Roboto"/>
                <a:sym typeface="Roboto"/>
              </a:rPr>
              <a:t> </a:t>
            </a:r>
            <a:r>
              <a:rPr lang="en-US" sz="1899" dirty="0" err="1">
                <a:solidFill>
                  <a:srgbClr val="365B6D"/>
                </a:solidFill>
                <a:latin typeface="Roboto"/>
                <a:ea typeface="Roboto"/>
                <a:cs typeface="Roboto"/>
                <a:sym typeface="Roboto"/>
              </a:rPr>
              <a:t>balanceada</a:t>
            </a:r>
            <a:endParaRPr lang="en-US" sz="1899" dirty="0">
              <a:solidFill>
                <a:srgbClr val="365B6D"/>
              </a:solidFill>
              <a:latin typeface="Roboto"/>
              <a:ea typeface="Roboto"/>
              <a:cs typeface="Roboto"/>
              <a:sym typeface="Roboto"/>
            </a:endParaRPr>
          </a:p>
          <a:p>
            <a:pPr algn="just">
              <a:lnSpc>
                <a:spcPts val="2659"/>
              </a:lnSpc>
            </a:pPr>
            <a:r>
              <a:rPr lang="en-US" sz="1899" dirty="0">
                <a:solidFill>
                  <a:srgbClr val="365B6D"/>
                </a:solidFill>
                <a:latin typeface="Roboto"/>
                <a:ea typeface="Roboto"/>
                <a:cs typeface="Roboto"/>
                <a:sym typeface="Roboto"/>
              </a:rPr>
              <a:t>para </a:t>
            </a:r>
            <a:r>
              <a:rPr lang="en-US" sz="1899" dirty="0" err="1">
                <a:solidFill>
                  <a:srgbClr val="365B6D"/>
                </a:solidFill>
                <a:latin typeface="Roboto"/>
                <a:ea typeface="Roboto"/>
                <a:cs typeface="Roboto"/>
                <a:sym typeface="Roboto"/>
              </a:rPr>
              <a:t>tener</a:t>
            </a:r>
            <a:r>
              <a:rPr lang="en-US" sz="1899" dirty="0">
                <a:solidFill>
                  <a:srgbClr val="365B6D"/>
                </a:solidFill>
                <a:latin typeface="Roboto"/>
                <a:ea typeface="Roboto"/>
                <a:cs typeface="Roboto"/>
                <a:sym typeface="Roboto"/>
              </a:rPr>
              <a:t> una </a:t>
            </a:r>
            <a:r>
              <a:rPr lang="en-US" sz="1899" dirty="0" err="1">
                <a:solidFill>
                  <a:srgbClr val="365B6D"/>
                </a:solidFill>
                <a:latin typeface="Roboto"/>
                <a:ea typeface="Roboto"/>
                <a:cs typeface="Roboto"/>
                <a:sym typeface="Roboto"/>
              </a:rPr>
              <a:t>distribución</a:t>
            </a:r>
            <a:r>
              <a:rPr lang="en-US" sz="1899" dirty="0">
                <a:solidFill>
                  <a:srgbClr val="365B6D"/>
                </a:solidFill>
                <a:latin typeface="Roboto"/>
                <a:ea typeface="Roboto"/>
                <a:cs typeface="Roboto"/>
                <a:sym typeface="Roboto"/>
              </a:rPr>
              <a:t> real de los </a:t>
            </a:r>
            <a:r>
              <a:rPr lang="en-US" sz="1899" dirty="0" err="1">
                <a:solidFill>
                  <a:srgbClr val="365B6D"/>
                </a:solidFill>
                <a:latin typeface="Roboto"/>
                <a:ea typeface="Roboto"/>
                <a:cs typeface="Roboto"/>
                <a:sym typeface="Roboto"/>
              </a:rPr>
              <a:t>datos</a:t>
            </a:r>
            <a:r>
              <a:rPr lang="en-US" sz="1899" dirty="0">
                <a:solidFill>
                  <a:srgbClr val="365B6D"/>
                </a:solidFill>
                <a:latin typeface="Roboto"/>
                <a:ea typeface="Roboto"/>
                <a:cs typeface="Roboto"/>
                <a:sym typeface="Roboto"/>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13688387" y="2657634"/>
            <a:ext cx="3748348" cy="235776"/>
            <a:chOff x="0" y="0"/>
            <a:chExt cx="987219" cy="62097"/>
          </a:xfrm>
        </p:grpSpPr>
        <p:sp>
          <p:nvSpPr>
            <p:cNvPr id="3" name="Freeform 3"/>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4" name="TextBox 4"/>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5" name="Group 5"/>
          <p:cNvGrpSpPr/>
          <p:nvPr/>
        </p:nvGrpSpPr>
        <p:grpSpPr>
          <a:xfrm>
            <a:off x="12768029" y="3081942"/>
            <a:ext cx="3748348" cy="235776"/>
            <a:chOff x="0" y="0"/>
            <a:chExt cx="987219" cy="62097"/>
          </a:xfrm>
        </p:grpSpPr>
        <p:sp>
          <p:nvSpPr>
            <p:cNvPr id="6" name="Freeform 6"/>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7" name="TextBox 7"/>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8" name="Group 8"/>
          <p:cNvGrpSpPr/>
          <p:nvPr/>
        </p:nvGrpSpPr>
        <p:grpSpPr>
          <a:xfrm>
            <a:off x="10893855" y="8695865"/>
            <a:ext cx="3748348" cy="235776"/>
            <a:chOff x="0" y="0"/>
            <a:chExt cx="987219" cy="62097"/>
          </a:xfrm>
        </p:grpSpPr>
        <p:sp>
          <p:nvSpPr>
            <p:cNvPr id="9" name="Freeform 9"/>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6C9286"/>
            </a:solidFill>
            <a:ln cap="sq">
              <a:noFill/>
              <a:prstDash val="solid"/>
              <a:miter/>
            </a:ln>
          </p:spPr>
        </p:sp>
        <p:sp>
          <p:nvSpPr>
            <p:cNvPr id="10" name="TextBox 10"/>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grpSp>
        <p:nvGrpSpPr>
          <p:cNvPr id="11" name="Group 11"/>
          <p:cNvGrpSpPr/>
          <p:nvPr/>
        </p:nvGrpSpPr>
        <p:grpSpPr>
          <a:xfrm>
            <a:off x="9973497" y="9120174"/>
            <a:ext cx="3748348" cy="235776"/>
            <a:chOff x="0" y="0"/>
            <a:chExt cx="987219" cy="62097"/>
          </a:xfrm>
        </p:grpSpPr>
        <p:sp>
          <p:nvSpPr>
            <p:cNvPr id="12" name="Freeform 12"/>
            <p:cNvSpPr/>
            <p:nvPr/>
          </p:nvSpPr>
          <p:spPr>
            <a:xfrm>
              <a:off x="0" y="0"/>
              <a:ext cx="987219" cy="62097"/>
            </a:xfrm>
            <a:custGeom>
              <a:avLst/>
              <a:gdLst/>
              <a:ahLst/>
              <a:cxnLst/>
              <a:rect l="l" t="t" r="r" b="b"/>
              <a:pathLst>
                <a:path w="987219" h="62097">
                  <a:moveTo>
                    <a:pt x="0" y="0"/>
                  </a:moveTo>
                  <a:lnTo>
                    <a:pt x="987219" y="0"/>
                  </a:lnTo>
                  <a:lnTo>
                    <a:pt x="987219" y="62097"/>
                  </a:lnTo>
                  <a:lnTo>
                    <a:pt x="0" y="62097"/>
                  </a:lnTo>
                  <a:close/>
                </a:path>
              </a:pathLst>
            </a:custGeom>
            <a:solidFill>
              <a:srgbClr val="365B6D"/>
            </a:solidFill>
            <a:ln cap="sq">
              <a:noFill/>
              <a:prstDash val="solid"/>
              <a:miter/>
            </a:ln>
          </p:spPr>
        </p:sp>
        <p:sp>
          <p:nvSpPr>
            <p:cNvPr id="13" name="TextBox 13"/>
            <p:cNvSpPr txBox="1"/>
            <p:nvPr/>
          </p:nvSpPr>
          <p:spPr>
            <a:xfrm>
              <a:off x="0" y="-28575"/>
              <a:ext cx="987219" cy="90672"/>
            </a:xfrm>
            <a:prstGeom prst="rect">
              <a:avLst/>
            </a:prstGeom>
          </p:spPr>
          <p:txBody>
            <a:bodyPr lIns="50800" tIns="50800" rIns="50800" bIns="50800" rtlCol="0" anchor="ctr"/>
            <a:lstStyle/>
            <a:p>
              <a:pPr marL="0" lvl="0" indent="0" algn="ctr">
                <a:lnSpc>
                  <a:spcPts val="2921"/>
                </a:lnSpc>
                <a:spcBef>
                  <a:spcPct val="0"/>
                </a:spcBef>
              </a:pPr>
              <a:endParaRPr/>
            </a:p>
          </p:txBody>
        </p:sp>
      </p:grpSp>
      <p:sp>
        <p:nvSpPr>
          <p:cNvPr id="14" name="Freeform 14"/>
          <p:cNvSpPr/>
          <p:nvPr/>
        </p:nvSpPr>
        <p:spPr>
          <a:xfrm>
            <a:off x="1434667" y="9038359"/>
            <a:ext cx="7824947" cy="591185"/>
          </a:xfrm>
          <a:custGeom>
            <a:avLst/>
            <a:gdLst/>
            <a:ahLst/>
            <a:cxnLst/>
            <a:rect l="l" t="t" r="r" b="b"/>
            <a:pathLst>
              <a:path w="7824947" h="591185">
                <a:moveTo>
                  <a:pt x="0" y="0"/>
                </a:moveTo>
                <a:lnTo>
                  <a:pt x="7824947" y="0"/>
                </a:lnTo>
                <a:lnTo>
                  <a:pt x="7824947" y="591186"/>
                </a:lnTo>
                <a:lnTo>
                  <a:pt x="0" y="591186"/>
                </a:lnTo>
                <a:lnTo>
                  <a:pt x="0" y="0"/>
                </a:lnTo>
                <a:close/>
              </a:path>
            </a:pathLst>
          </a:custGeom>
          <a:blipFill>
            <a:blip r:embed="rId2"/>
            <a:stretch>
              <a:fillRect l="-52701" t="-1374459" r="-90387" b="-616938"/>
            </a:stretch>
          </a:blipFill>
        </p:spPr>
      </p:sp>
      <p:sp>
        <p:nvSpPr>
          <p:cNvPr id="15" name="Freeform 15"/>
          <p:cNvSpPr/>
          <p:nvPr/>
        </p:nvSpPr>
        <p:spPr>
          <a:xfrm>
            <a:off x="1550281" y="4080191"/>
            <a:ext cx="7593719" cy="3154530"/>
          </a:xfrm>
          <a:custGeom>
            <a:avLst/>
            <a:gdLst/>
            <a:ahLst/>
            <a:cxnLst/>
            <a:rect l="l" t="t" r="r" b="b"/>
            <a:pathLst>
              <a:path w="7593719" h="3154530">
                <a:moveTo>
                  <a:pt x="0" y="0"/>
                </a:moveTo>
                <a:lnTo>
                  <a:pt x="7593719" y="0"/>
                </a:lnTo>
                <a:lnTo>
                  <a:pt x="7593719" y="3154530"/>
                </a:lnTo>
                <a:lnTo>
                  <a:pt x="0" y="3154530"/>
                </a:lnTo>
                <a:lnTo>
                  <a:pt x="0" y="0"/>
                </a:lnTo>
                <a:close/>
              </a:path>
            </a:pathLst>
          </a:custGeom>
          <a:blipFill>
            <a:blip r:embed="rId3"/>
            <a:stretch>
              <a:fillRect l="-49176" t="-87452" r="-73543" b="-161040"/>
            </a:stretch>
          </a:blipFill>
        </p:spPr>
      </p:sp>
      <p:sp>
        <p:nvSpPr>
          <p:cNvPr id="16" name="TextBox 16"/>
          <p:cNvSpPr txBox="1"/>
          <p:nvPr/>
        </p:nvSpPr>
        <p:spPr>
          <a:xfrm>
            <a:off x="1550281" y="1238250"/>
            <a:ext cx="14204077"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DIVISIÓN DE FEATURES Y TARGET</a:t>
            </a:r>
          </a:p>
        </p:txBody>
      </p:sp>
      <p:sp>
        <p:nvSpPr>
          <p:cNvPr id="17" name="TextBox 17"/>
          <p:cNvSpPr txBox="1"/>
          <p:nvPr/>
        </p:nvSpPr>
        <p:spPr>
          <a:xfrm>
            <a:off x="1550281" y="2382203"/>
            <a:ext cx="7709333" cy="1163320"/>
          </a:xfrm>
          <a:prstGeom prst="rect">
            <a:avLst/>
          </a:prstGeom>
        </p:spPr>
        <p:txBody>
          <a:bodyPr lIns="0" tIns="0" rIns="0" bIns="0" rtlCol="0" anchor="t">
            <a:spAutoFit/>
          </a:bodyPr>
          <a:lstStyle/>
          <a:p>
            <a:pPr algn="l">
              <a:lnSpc>
                <a:spcPts val="3079"/>
              </a:lnSpc>
            </a:pPr>
            <a:r>
              <a:rPr lang="en-US" sz="2199">
                <a:solidFill>
                  <a:srgbClr val="365B6D"/>
                </a:solidFill>
                <a:latin typeface="Roboto"/>
                <a:ea typeface="Roboto"/>
                <a:cs typeface="Roboto"/>
                <a:sym typeface="Roboto"/>
              </a:rPr>
              <a:t>Se escoge la variable Calories_Burned como objetivo (target) para predecir porque mide un resultado clave del ejercicio: cuántas calorías quema una persona durante su actividad.</a:t>
            </a:r>
          </a:p>
        </p:txBody>
      </p:sp>
      <p:sp>
        <p:nvSpPr>
          <p:cNvPr id="18" name="TextBox 18"/>
          <p:cNvSpPr txBox="1"/>
          <p:nvPr/>
        </p:nvSpPr>
        <p:spPr>
          <a:xfrm>
            <a:off x="9554721" y="3627065"/>
            <a:ext cx="7882013" cy="4287520"/>
          </a:xfrm>
          <a:prstGeom prst="rect">
            <a:avLst/>
          </a:prstGeom>
        </p:spPr>
        <p:txBody>
          <a:bodyPr lIns="0" tIns="0" rIns="0" bIns="0" rtlCol="0" anchor="t">
            <a:spAutoFit/>
          </a:bodyPr>
          <a:lstStyle/>
          <a:p>
            <a:pPr algn="l">
              <a:lnSpc>
                <a:spcPts val="3079"/>
              </a:lnSpc>
            </a:pPr>
            <a:r>
              <a:rPr lang="en-US" sz="2199">
                <a:solidFill>
                  <a:srgbClr val="365B6D"/>
                </a:solidFill>
                <a:latin typeface="Roboto"/>
                <a:ea typeface="Roboto"/>
                <a:cs typeface="Roboto"/>
                <a:sym typeface="Roboto"/>
              </a:rPr>
              <a:t>Está directamente relacionada con las características disponibles</a:t>
            </a:r>
          </a:p>
          <a:p>
            <a:pPr marL="474976" lvl="1" indent="-237488" algn="l">
              <a:lnSpc>
                <a:spcPts val="3079"/>
              </a:lnSpc>
              <a:buFont typeface="Arial"/>
              <a:buChar char="•"/>
            </a:pPr>
            <a:r>
              <a:rPr lang="en-US" sz="2199">
                <a:solidFill>
                  <a:srgbClr val="365B6D"/>
                </a:solidFill>
                <a:latin typeface="Roboto"/>
                <a:ea typeface="Roboto"/>
                <a:cs typeface="Roboto"/>
                <a:sym typeface="Roboto"/>
              </a:rPr>
              <a:t>Variables como:</a:t>
            </a:r>
          </a:p>
          <a:p>
            <a:pPr marL="949952" lvl="2" indent="-316651" algn="l">
              <a:lnSpc>
                <a:spcPts val="3079"/>
              </a:lnSpc>
              <a:buFont typeface="Arial"/>
              <a:buChar char="⚬"/>
            </a:pPr>
            <a:r>
              <a:rPr lang="en-US" sz="2199">
                <a:solidFill>
                  <a:srgbClr val="365B6D"/>
                </a:solidFill>
                <a:latin typeface="Roboto"/>
                <a:ea typeface="Roboto"/>
                <a:cs typeface="Roboto"/>
                <a:sym typeface="Roboto"/>
              </a:rPr>
              <a:t>Duración de la sesión (Session_Duration): Más tiempo de ejercicio generalmente quema más calorías.</a:t>
            </a:r>
          </a:p>
          <a:p>
            <a:pPr marL="949952" lvl="2" indent="-316651" algn="l">
              <a:lnSpc>
                <a:spcPts val="3079"/>
              </a:lnSpc>
              <a:buFont typeface="Arial"/>
              <a:buChar char="⚬"/>
            </a:pPr>
            <a:r>
              <a:rPr lang="en-US" sz="2199">
                <a:solidFill>
                  <a:srgbClr val="365B6D"/>
                </a:solidFill>
                <a:latin typeface="Roboto"/>
                <a:ea typeface="Roboto"/>
                <a:cs typeface="Roboto"/>
                <a:sym typeface="Roboto"/>
              </a:rPr>
              <a:t>Frecuencia de entrenamiento (Workout_Frequency): Entrenar más días aumenta el gasto calórico.</a:t>
            </a:r>
          </a:p>
          <a:p>
            <a:pPr marL="949952" lvl="2" indent="-316651" algn="l">
              <a:lnSpc>
                <a:spcPts val="3079"/>
              </a:lnSpc>
              <a:buFont typeface="Arial"/>
              <a:buChar char="⚬"/>
            </a:pPr>
            <a:r>
              <a:rPr lang="en-US" sz="2199">
                <a:solidFill>
                  <a:srgbClr val="365B6D"/>
                </a:solidFill>
                <a:latin typeface="Roboto"/>
                <a:ea typeface="Roboto"/>
                <a:cs typeface="Roboto"/>
                <a:sym typeface="Roboto"/>
              </a:rPr>
              <a:t>Peso (Weight (kg)): Las personas con mayor peso tienden a quemar más calorías.</a:t>
            </a:r>
          </a:p>
          <a:p>
            <a:pPr marL="949952" lvl="2" indent="-316651" algn="l">
              <a:lnSpc>
                <a:spcPts val="3079"/>
              </a:lnSpc>
              <a:buFont typeface="Arial"/>
              <a:buChar char="⚬"/>
            </a:pPr>
            <a:r>
              <a:rPr lang="en-US" sz="2199">
                <a:solidFill>
                  <a:srgbClr val="365B6D"/>
                </a:solidFill>
                <a:latin typeface="Roboto"/>
                <a:ea typeface="Roboto"/>
                <a:cs typeface="Roboto"/>
                <a:sym typeface="Roboto"/>
              </a:rPr>
              <a:t>Ritmo cardíaco promedio (Avg_BPM): Una mayor intensidad del ejercicio quema más calorías.</a:t>
            </a:r>
          </a:p>
        </p:txBody>
      </p:sp>
      <p:sp>
        <p:nvSpPr>
          <p:cNvPr id="19" name="TextBox 19"/>
          <p:cNvSpPr txBox="1"/>
          <p:nvPr/>
        </p:nvSpPr>
        <p:spPr>
          <a:xfrm>
            <a:off x="1550281" y="8036964"/>
            <a:ext cx="7709333" cy="772795"/>
          </a:xfrm>
          <a:prstGeom prst="rect">
            <a:avLst/>
          </a:prstGeom>
        </p:spPr>
        <p:txBody>
          <a:bodyPr lIns="0" tIns="0" rIns="0" bIns="0" rtlCol="0" anchor="t">
            <a:spAutoFit/>
          </a:bodyPr>
          <a:lstStyle/>
          <a:p>
            <a:pPr algn="l">
              <a:lnSpc>
                <a:spcPts val="3079"/>
              </a:lnSpc>
            </a:pPr>
            <a:r>
              <a:rPr lang="en-US" sz="2199">
                <a:solidFill>
                  <a:srgbClr val="365B6D"/>
                </a:solidFill>
                <a:latin typeface="Roboto"/>
                <a:ea typeface="Roboto"/>
                <a:cs typeface="Roboto"/>
                <a:sym typeface="Roboto"/>
              </a:rPr>
              <a:t>Se convierte las columnas categóricas de features en variables numéricas usando pd.get_dummies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212397" y="807519"/>
            <a:ext cx="15247407" cy="8671963"/>
          </a:xfrm>
          <a:custGeom>
            <a:avLst/>
            <a:gdLst/>
            <a:ahLst/>
            <a:cxnLst/>
            <a:rect l="l" t="t" r="r" b="b"/>
            <a:pathLst>
              <a:path w="15247407" h="8671963">
                <a:moveTo>
                  <a:pt x="0" y="0"/>
                </a:moveTo>
                <a:lnTo>
                  <a:pt x="15247407" y="0"/>
                </a:lnTo>
                <a:lnTo>
                  <a:pt x="15247407" y="8671962"/>
                </a:lnTo>
                <a:lnTo>
                  <a:pt x="0" y="8671962"/>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6DE"/>
        </a:solidFill>
        <a:effectLst/>
      </p:bgPr>
    </p:bg>
    <p:spTree>
      <p:nvGrpSpPr>
        <p:cNvPr id="1" name=""/>
        <p:cNvGrpSpPr/>
        <p:nvPr/>
      </p:nvGrpSpPr>
      <p:grpSpPr>
        <a:xfrm>
          <a:off x="0" y="0"/>
          <a:ext cx="0" cy="0"/>
          <a:chOff x="0" y="0"/>
          <a:chExt cx="0" cy="0"/>
        </a:xfrm>
      </p:grpSpPr>
      <p:sp>
        <p:nvSpPr>
          <p:cNvPr id="2" name="Freeform 2"/>
          <p:cNvSpPr/>
          <p:nvPr/>
        </p:nvSpPr>
        <p:spPr>
          <a:xfrm>
            <a:off x="1028700" y="1369092"/>
            <a:ext cx="12158493" cy="4170085"/>
          </a:xfrm>
          <a:custGeom>
            <a:avLst/>
            <a:gdLst/>
            <a:ahLst/>
            <a:cxnLst/>
            <a:rect l="l" t="t" r="r" b="b"/>
            <a:pathLst>
              <a:path w="12158493" h="4170085">
                <a:moveTo>
                  <a:pt x="0" y="0"/>
                </a:moveTo>
                <a:lnTo>
                  <a:pt x="12158493" y="0"/>
                </a:lnTo>
                <a:lnTo>
                  <a:pt x="12158493" y="4170085"/>
                </a:lnTo>
                <a:lnTo>
                  <a:pt x="0" y="4170085"/>
                </a:lnTo>
                <a:lnTo>
                  <a:pt x="0" y="0"/>
                </a:lnTo>
                <a:close/>
              </a:path>
            </a:pathLst>
          </a:custGeom>
          <a:blipFill>
            <a:blip r:embed="rId2"/>
            <a:stretch>
              <a:fillRect l="-3737" t="-61923" b="-34677"/>
            </a:stretch>
          </a:blipFill>
        </p:spPr>
      </p:sp>
      <p:sp>
        <p:nvSpPr>
          <p:cNvPr id="3" name="Freeform 3"/>
          <p:cNvSpPr/>
          <p:nvPr/>
        </p:nvSpPr>
        <p:spPr>
          <a:xfrm>
            <a:off x="1028700" y="6208424"/>
            <a:ext cx="12158493" cy="3808446"/>
          </a:xfrm>
          <a:custGeom>
            <a:avLst/>
            <a:gdLst/>
            <a:ahLst/>
            <a:cxnLst/>
            <a:rect l="l" t="t" r="r" b="b"/>
            <a:pathLst>
              <a:path w="12158493" h="3808446">
                <a:moveTo>
                  <a:pt x="0" y="0"/>
                </a:moveTo>
                <a:lnTo>
                  <a:pt x="12158493" y="0"/>
                </a:lnTo>
                <a:lnTo>
                  <a:pt x="12158493" y="3808446"/>
                </a:lnTo>
                <a:lnTo>
                  <a:pt x="0" y="3808446"/>
                </a:lnTo>
                <a:lnTo>
                  <a:pt x="0" y="0"/>
                </a:lnTo>
                <a:close/>
              </a:path>
            </a:pathLst>
          </a:custGeom>
          <a:blipFill>
            <a:blip r:embed="rId3"/>
            <a:stretch>
              <a:fillRect l="-2346" t="-53515" b="-58867"/>
            </a:stretch>
          </a:blipFill>
        </p:spPr>
      </p:sp>
      <p:sp>
        <p:nvSpPr>
          <p:cNvPr id="4" name="Freeform 4"/>
          <p:cNvSpPr/>
          <p:nvPr/>
        </p:nvSpPr>
        <p:spPr>
          <a:xfrm>
            <a:off x="13339663" y="6208424"/>
            <a:ext cx="3919637" cy="1738211"/>
          </a:xfrm>
          <a:custGeom>
            <a:avLst/>
            <a:gdLst/>
            <a:ahLst/>
            <a:cxnLst/>
            <a:rect l="l" t="t" r="r" b="b"/>
            <a:pathLst>
              <a:path w="3919637" h="1738211">
                <a:moveTo>
                  <a:pt x="0" y="0"/>
                </a:moveTo>
                <a:lnTo>
                  <a:pt x="3919637" y="0"/>
                </a:lnTo>
                <a:lnTo>
                  <a:pt x="3919637" y="1738211"/>
                </a:lnTo>
                <a:lnTo>
                  <a:pt x="0" y="1738211"/>
                </a:lnTo>
                <a:lnTo>
                  <a:pt x="0" y="0"/>
                </a:lnTo>
                <a:close/>
              </a:path>
            </a:pathLst>
          </a:custGeom>
          <a:blipFill>
            <a:blip r:embed="rId4"/>
            <a:stretch>
              <a:fillRect l="-9606" t="-129973" r="-256971" b="-307333"/>
            </a:stretch>
          </a:blipFill>
        </p:spPr>
      </p:sp>
      <p:sp>
        <p:nvSpPr>
          <p:cNvPr id="5" name="TextBox 5"/>
          <p:cNvSpPr txBox="1"/>
          <p:nvPr/>
        </p:nvSpPr>
        <p:spPr>
          <a:xfrm>
            <a:off x="1028700" y="691706"/>
            <a:ext cx="13121662"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ESTANDARIZACIÓN DE DATOS</a:t>
            </a:r>
          </a:p>
        </p:txBody>
      </p:sp>
      <p:sp>
        <p:nvSpPr>
          <p:cNvPr id="6" name="TextBox 6"/>
          <p:cNvSpPr txBox="1"/>
          <p:nvPr/>
        </p:nvSpPr>
        <p:spPr>
          <a:xfrm>
            <a:off x="1028700" y="5692169"/>
            <a:ext cx="2259124" cy="316230"/>
          </a:xfrm>
          <a:prstGeom prst="rect">
            <a:avLst/>
          </a:prstGeom>
        </p:spPr>
        <p:txBody>
          <a:bodyPr lIns="0" tIns="0" rIns="0" bIns="0" rtlCol="0" anchor="t">
            <a:spAutoFit/>
          </a:bodyPr>
          <a:lstStyle/>
          <a:p>
            <a:pPr algn="r">
              <a:lnSpc>
                <a:spcPts val="2519"/>
              </a:lnSpc>
              <a:spcBef>
                <a:spcPct val="0"/>
              </a:spcBef>
            </a:pPr>
            <a:r>
              <a:rPr lang="en-US" sz="1799" i="1">
                <a:solidFill>
                  <a:srgbClr val="365B6D"/>
                </a:solidFill>
                <a:latin typeface="Roboto Italics"/>
                <a:ea typeface="Roboto Italics"/>
                <a:cs typeface="Roboto Italics"/>
                <a:sym typeface="Roboto Italics"/>
              </a:rPr>
              <a:t>DATA NORMALIZADA </a:t>
            </a:r>
          </a:p>
        </p:txBody>
      </p:sp>
      <p:sp>
        <p:nvSpPr>
          <p:cNvPr id="7" name="TextBox 7"/>
          <p:cNvSpPr txBox="1"/>
          <p:nvPr/>
        </p:nvSpPr>
        <p:spPr>
          <a:xfrm>
            <a:off x="13339663" y="1321467"/>
            <a:ext cx="4651354" cy="1163320"/>
          </a:xfrm>
          <a:prstGeom prst="rect">
            <a:avLst/>
          </a:prstGeom>
        </p:spPr>
        <p:txBody>
          <a:bodyPr lIns="0" tIns="0" rIns="0" bIns="0" rtlCol="0" anchor="t">
            <a:spAutoFit/>
          </a:bodyPr>
          <a:lstStyle/>
          <a:p>
            <a:pPr algn="l">
              <a:lnSpc>
                <a:spcPts val="3079"/>
              </a:lnSpc>
            </a:pPr>
            <a:r>
              <a:rPr lang="en-US" sz="2199">
                <a:solidFill>
                  <a:srgbClr val="365B6D"/>
                </a:solidFill>
                <a:latin typeface="Roboto"/>
                <a:ea typeface="Roboto"/>
                <a:cs typeface="Roboto"/>
                <a:sym typeface="Roboto"/>
              </a:rPr>
              <a:t>Se utiliza el StandardScaler para estandarizar las variables numéricas del dataset.</a:t>
            </a:r>
          </a:p>
        </p:txBody>
      </p:sp>
      <p:sp>
        <p:nvSpPr>
          <p:cNvPr id="8" name="Freeform 8"/>
          <p:cNvSpPr/>
          <p:nvPr/>
        </p:nvSpPr>
        <p:spPr>
          <a:xfrm>
            <a:off x="13339663" y="8112647"/>
            <a:ext cx="3919637" cy="1765576"/>
          </a:xfrm>
          <a:custGeom>
            <a:avLst/>
            <a:gdLst/>
            <a:ahLst/>
            <a:cxnLst/>
            <a:rect l="l" t="t" r="r" b="b"/>
            <a:pathLst>
              <a:path w="3919637" h="1765576">
                <a:moveTo>
                  <a:pt x="0" y="0"/>
                </a:moveTo>
                <a:lnTo>
                  <a:pt x="3919637" y="0"/>
                </a:lnTo>
                <a:lnTo>
                  <a:pt x="3919637" y="1765575"/>
                </a:lnTo>
                <a:lnTo>
                  <a:pt x="0" y="1765575"/>
                </a:lnTo>
                <a:lnTo>
                  <a:pt x="0" y="0"/>
                </a:lnTo>
                <a:close/>
              </a:path>
            </a:pathLst>
          </a:custGeom>
          <a:blipFill>
            <a:blip r:embed="rId4"/>
            <a:stretch>
              <a:fillRect l="-9606" t="-376951" r="-256971" b="-52028"/>
            </a:stretch>
          </a:blipFill>
        </p:spPr>
      </p:sp>
      <p:sp>
        <p:nvSpPr>
          <p:cNvPr id="9" name="TextBox 9"/>
          <p:cNvSpPr txBox="1"/>
          <p:nvPr/>
        </p:nvSpPr>
        <p:spPr>
          <a:xfrm>
            <a:off x="13339663" y="4845078"/>
            <a:ext cx="4651354" cy="1163320"/>
          </a:xfrm>
          <a:prstGeom prst="rect">
            <a:avLst/>
          </a:prstGeom>
        </p:spPr>
        <p:txBody>
          <a:bodyPr lIns="0" tIns="0" rIns="0" bIns="0" rtlCol="0" anchor="t">
            <a:spAutoFit/>
          </a:bodyPr>
          <a:lstStyle/>
          <a:p>
            <a:pPr algn="l">
              <a:lnSpc>
                <a:spcPts val="3079"/>
              </a:lnSpc>
            </a:pPr>
            <a:r>
              <a:rPr lang="en-US" sz="2199">
                <a:solidFill>
                  <a:srgbClr val="365B6D"/>
                </a:solidFill>
                <a:latin typeface="Roboto"/>
                <a:ea typeface="Roboto"/>
                <a:cs typeface="Roboto"/>
                <a:sym typeface="Roboto"/>
              </a:rPr>
              <a:t>El dataset se divide en un 80% para entrenamiento y un 20% para prueba usando train_test_split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E6DE"/>
        </a:solidFill>
        <a:effectLst/>
      </p:bgPr>
    </p:bg>
    <p:spTree>
      <p:nvGrpSpPr>
        <p:cNvPr id="1" name=""/>
        <p:cNvGrpSpPr/>
        <p:nvPr/>
      </p:nvGrpSpPr>
      <p:grpSpPr>
        <a:xfrm>
          <a:off x="0" y="0"/>
          <a:ext cx="0" cy="0"/>
          <a:chOff x="0" y="0"/>
          <a:chExt cx="0" cy="0"/>
        </a:xfrm>
      </p:grpSpPr>
      <p:sp>
        <p:nvSpPr>
          <p:cNvPr id="2" name="Freeform 2"/>
          <p:cNvSpPr/>
          <p:nvPr/>
        </p:nvSpPr>
        <p:spPr>
          <a:xfrm>
            <a:off x="1028700" y="1953297"/>
            <a:ext cx="16399462" cy="4767980"/>
          </a:xfrm>
          <a:custGeom>
            <a:avLst/>
            <a:gdLst/>
            <a:ahLst/>
            <a:cxnLst/>
            <a:rect l="l" t="t" r="r" b="b"/>
            <a:pathLst>
              <a:path w="16399462" h="4767980">
                <a:moveTo>
                  <a:pt x="0" y="0"/>
                </a:moveTo>
                <a:lnTo>
                  <a:pt x="16399462" y="0"/>
                </a:lnTo>
                <a:lnTo>
                  <a:pt x="16399462" y="4767980"/>
                </a:lnTo>
                <a:lnTo>
                  <a:pt x="0" y="4767980"/>
                </a:lnTo>
                <a:lnTo>
                  <a:pt x="0" y="0"/>
                </a:lnTo>
                <a:close/>
              </a:path>
            </a:pathLst>
          </a:custGeom>
          <a:blipFill>
            <a:blip r:embed="rId2"/>
            <a:stretch>
              <a:fillRect l="-2691" t="-57271" b="-72312"/>
            </a:stretch>
          </a:blipFill>
        </p:spPr>
      </p:sp>
      <p:sp>
        <p:nvSpPr>
          <p:cNvPr id="3" name="Freeform 3"/>
          <p:cNvSpPr/>
          <p:nvPr/>
        </p:nvSpPr>
        <p:spPr>
          <a:xfrm>
            <a:off x="1028700" y="6875220"/>
            <a:ext cx="5696627" cy="3122947"/>
          </a:xfrm>
          <a:custGeom>
            <a:avLst/>
            <a:gdLst/>
            <a:ahLst/>
            <a:cxnLst/>
            <a:rect l="l" t="t" r="r" b="b"/>
            <a:pathLst>
              <a:path w="5696627" h="3122947">
                <a:moveTo>
                  <a:pt x="0" y="0"/>
                </a:moveTo>
                <a:lnTo>
                  <a:pt x="5696627" y="0"/>
                </a:lnTo>
                <a:lnTo>
                  <a:pt x="5696627" y="3122948"/>
                </a:lnTo>
                <a:lnTo>
                  <a:pt x="0" y="3122948"/>
                </a:lnTo>
                <a:lnTo>
                  <a:pt x="0" y="0"/>
                </a:lnTo>
                <a:close/>
              </a:path>
            </a:pathLst>
          </a:custGeom>
          <a:blipFill>
            <a:blip r:embed="rId3"/>
            <a:stretch>
              <a:fillRect l="-12449" t="-144267" r="-334662" b="-285862"/>
            </a:stretch>
          </a:blipFill>
        </p:spPr>
      </p:sp>
      <p:sp>
        <p:nvSpPr>
          <p:cNvPr id="4" name="TextBox 4"/>
          <p:cNvSpPr txBox="1"/>
          <p:nvPr/>
        </p:nvSpPr>
        <p:spPr>
          <a:xfrm>
            <a:off x="1028700" y="691706"/>
            <a:ext cx="13121662"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ESTANDARIZACIÓN DE DATOS</a:t>
            </a:r>
          </a:p>
        </p:txBody>
      </p:sp>
      <p:sp>
        <p:nvSpPr>
          <p:cNvPr id="5" name="TextBox 5"/>
          <p:cNvSpPr txBox="1"/>
          <p:nvPr/>
        </p:nvSpPr>
        <p:spPr>
          <a:xfrm>
            <a:off x="1028700" y="1393317"/>
            <a:ext cx="2738002" cy="316230"/>
          </a:xfrm>
          <a:prstGeom prst="rect">
            <a:avLst/>
          </a:prstGeom>
        </p:spPr>
        <p:txBody>
          <a:bodyPr lIns="0" tIns="0" rIns="0" bIns="0" rtlCol="0" anchor="t">
            <a:spAutoFit/>
          </a:bodyPr>
          <a:lstStyle/>
          <a:p>
            <a:pPr algn="r">
              <a:lnSpc>
                <a:spcPts val="2519"/>
              </a:lnSpc>
              <a:spcBef>
                <a:spcPct val="0"/>
              </a:spcBef>
            </a:pPr>
            <a:r>
              <a:rPr lang="en-US" sz="1799" i="1">
                <a:solidFill>
                  <a:srgbClr val="365B6D"/>
                </a:solidFill>
                <a:latin typeface="Roboto Italics"/>
                <a:ea typeface="Roboto Italics"/>
                <a:cs typeface="Roboto Italics"/>
                <a:sym typeface="Roboto Italics"/>
              </a:rPr>
              <a:t>DATA NO NORMALIZADA </a:t>
            </a:r>
          </a:p>
        </p:txBody>
      </p:sp>
      <p:sp>
        <p:nvSpPr>
          <p:cNvPr id="6" name="Freeform 6"/>
          <p:cNvSpPr/>
          <p:nvPr/>
        </p:nvSpPr>
        <p:spPr>
          <a:xfrm>
            <a:off x="7013945" y="6875220"/>
            <a:ext cx="5548395" cy="3122947"/>
          </a:xfrm>
          <a:custGeom>
            <a:avLst/>
            <a:gdLst/>
            <a:ahLst/>
            <a:cxnLst/>
            <a:rect l="l" t="t" r="r" b="b"/>
            <a:pathLst>
              <a:path w="5548395" h="3122947">
                <a:moveTo>
                  <a:pt x="0" y="0"/>
                </a:moveTo>
                <a:lnTo>
                  <a:pt x="5548395" y="0"/>
                </a:lnTo>
                <a:lnTo>
                  <a:pt x="5548395" y="3122948"/>
                </a:lnTo>
                <a:lnTo>
                  <a:pt x="0" y="3122948"/>
                </a:lnTo>
                <a:lnTo>
                  <a:pt x="0" y="0"/>
                </a:lnTo>
                <a:close/>
              </a:path>
            </a:pathLst>
          </a:custGeom>
          <a:blipFill>
            <a:blip r:embed="rId3"/>
            <a:stretch>
              <a:fillRect l="-12449" t="-387712" r="-334662" b="-2862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Freeform 2"/>
          <p:cNvSpPr/>
          <p:nvPr/>
        </p:nvSpPr>
        <p:spPr>
          <a:xfrm>
            <a:off x="1550281" y="2337631"/>
            <a:ext cx="8724621" cy="7359300"/>
          </a:xfrm>
          <a:custGeom>
            <a:avLst/>
            <a:gdLst/>
            <a:ahLst/>
            <a:cxnLst/>
            <a:rect l="l" t="t" r="r" b="b"/>
            <a:pathLst>
              <a:path w="8724621" h="7359300">
                <a:moveTo>
                  <a:pt x="0" y="0"/>
                </a:moveTo>
                <a:lnTo>
                  <a:pt x="8724621" y="0"/>
                </a:lnTo>
                <a:lnTo>
                  <a:pt x="8724621" y="7359300"/>
                </a:lnTo>
                <a:lnTo>
                  <a:pt x="0" y="7359300"/>
                </a:lnTo>
                <a:lnTo>
                  <a:pt x="0" y="0"/>
                </a:lnTo>
                <a:close/>
              </a:path>
            </a:pathLst>
          </a:custGeom>
          <a:blipFill>
            <a:blip r:embed="rId2"/>
            <a:stretch>
              <a:fillRect l="-7242" t="-33972" r="-85024" b="-14186"/>
            </a:stretch>
          </a:blipFill>
        </p:spPr>
      </p:sp>
      <p:sp>
        <p:nvSpPr>
          <p:cNvPr id="3" name="Freeform 3"/>
          <p:cNvSpPr/>
          <p:nvPr/>
        </p:nvSpPr>
        <p:spPr>
          <a:xfrm>
            <a:off x="10790321" y="3258590"/>
            <a:ext cx="6364090" cy="5517383"/>
          </a:xfrm>
          <a:custGeom>
            <a:avLst/>
            <a:gdLst/>
            <a:ahLst/>
            <a:cxnLst/>
            <a:rect l="l" t="t" r="r" b="b"/>
            <a:pathLst>
              <a:path w="6364090" h="5517383">
                <a:moveTo>
                  <a:pt x="0" y="0"/>
                </a:moveTo>
                <a:lnTo>
                  <a:pt x="6364090" y="0"/>
                </a:lnTo>
                <a:lnTo>
                  <a:pt x="6364090" y="5517383"/>
                </a:lnTo>
                <a:lnTo>
                  <a:pt x="0" y="5517383"/>
                </a:lnTo>
                <a:lnTo>
                  <a:pt x="0" y="0"/>
                </a:lnTo>
                <a:close/>
              </a:path>
            </a:pathLst>
          </a:custGeom>
          <a:blipFill>
            <a:blip r:embed="rId3"/>
            <a:stretch>
              <a:fillRect l="-19113" t="-155243" r="-367125" b="-109313"/>
            </a:stretch>
          </a:blipFill>
        </p:spPr>
      </p:sp>
      <p:sp>
        <p:nvSpPr>
          <p:cNvPr id="4" name="TextBox 4"/>
          <p:cNvSpPr txBox="1"/>
          <p:nvPr/>
        </p:nvSpPr>
        <p:spPr>
          <a:xfrm>
            <a:off x="1550281" y="1454092"/>
            <a:ext cx="10639093" cy="883539"/>
          </a:xfrm>
          <a:prstGeom prst="rect">
            <a:avLst/>
          </a:prstGeom>
        </p:spPr>
        <p:txBody>
          <a:bodyPr lIns="0" tIns="0" rIns="0" bIns="0" rtlCol="0" anchor="t">
            <a:spAutoFit/>
          </a:bodyPr>
          <a:lstStyle/>
          <a:p>
            <a:pPr marL="0" lvl="0" indent="0" algn="l">
              <a:lnSpc>
                <a:spcPts val="6408"/>
              </a:lnSpc>
              <a:spcBef>
                <a:spcPct val="0"/>
              </a:spcBef>
            </a:pPr>
            <a:r>
              <a:rPr lang="en-US" sz="7200" b="1">
                <a:solidFill>
                  <a:srgbClr val="365B6D"/>
                </a:solidFill>
                <a:latin typeface="Monterchi Serif Bold"/>
                <a:ea typeface="Monterchi Serif Bold"/>
                <a:cs typeface="Monterchi Serif Bold"/>
                <a:sym typeface="Monterchi Serif Bold"/>
              </a:rPr>
              <a:t>BALANCEO DE LA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598</Words>
  <Application>Microsoft Office PowerPoint</Application>
  <PresentationFormat>Personalizado</PresentationFormat>
  <Paragraphs>59</Paragraphs>
  <Slides>19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Roboto Bold Italics</vt:lpstr>
      <vt:lpstr>Arial</vt:lpstr>
      <vt:lpstr>Roboto Bold</vt:lpstr>
      <vt:lpstr>Roboto</vt:lpstr>
      <vt:lpstr>Roboto Italics</vt:lpstr>
      <vt:lpstr>Monterchi Serif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final </dc:title>
  <cp:lastModifiedBy>JHORDAN KRISS BUSTAMANTE SOLANO</cp:lastModifiedBy>
  <cp:revision>5</cp:revision>
  <dcterms:created xsi:type="dcterms:W3CDTF">2006-08-16T00:00:00Z</dcterms:created>
  <dcterms:modified xsi:type="dcterms:W3CDTF">2025-06-03T19:53:52Z</dcterms:modified>
  <dc:identifier>DAGc31eQld8</dc:identifier>
</cp:coreProperties>
</file>